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9" r:id="rId45"/>
    <p:sldId id="310" r:id="rId46"/>
    <p:sldId id="311" r:id="rId47"/>
    <p:sldId id="312" r:id="rId48"/>
  </p:sldIdLst>
  <p:sldSz cx="12192000" cy="6858000"/>
  <p:notesSz cx="12192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725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905910" y="243789"/>
            <a:ext cx="2056765" cy="6343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6F2F9F"/>
                </a:solidFill>
                <a:latin typeface="黑体"/>
                <a:cs typeface="黑体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46288" y="5043347"/>
            <a:ext cx="8899423" cy="10020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6F2F9F"/>
                </a:solidFill>
                <a:latin typeface="黑体"/>
                <a:cs typeface="黑体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黑体"/>
                <a:cs typeface="黑体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6F2F9F"/>
                </a:solidFill>
                <a:latin typeface="黑体"/>
                <a:cs typeface="黑体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7/29/2019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6F2F9F"/>
                </a:solidFill>
                <a:latin typeface="黑体"/>
                <a:cs typeface="黑体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7/29/2019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7/29/2019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6763511"/>
            <a:ext cx="12192000" cy="944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7070" y="162204"/>
            <a:ext cx="11717858" cy="6343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6F2F9F"/>
                </a:solidFill>
                <a:latin typeface="黑体"/>
                <a:cs typeface="黑体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46404" y="2080260"/>
            <a:ext cx="11299190" cy="34505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黑体"/>
                <a:cs typeface="黑体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2.jpg"/><Relationship Id="rId4" Type="http://schemas.openxmlformats.org/officeDocument/2006/relationships/image" Target="../media/image67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.jpg"/><Relationship Id="rId4" Type="http://schemas.openxmlformats.org/officeDocument/2006/relationships/image" Target="../media/image70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7" Type="http://schemas.openxmlformats.org/officeDocument/2006/relationships/image" Target="../media/image1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80.jpg"/><Relationship Id="rId4" Type="http://schemas.openxmlformats.org/officeDocument/2006/relationships/image" Target="../media/image79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3.jpg"/><Relationship Id="rId7" Type="http://schemas.openxmlformats.org/officeDocument/2006/relationships/image" Target="../media/image2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png"/><Relationship Id="rId5" Type="http://schemas.openxmlformats.org/officeDocument/2006/relationships/image" Target="../media/image85.jpg"/><Relationship Id="rId4" Type="http://schemas.openxmlformats.org/officeDocument/2006/relationships/image" Target="../media/image84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79876" y="1052296"/>
            <a:ext cx="5135880" cy="1900555"/>
          </a:xfrm>
          <a:custGeom>
            <a:avLst/>
            <a:gdLst/>
            <a:ahLst/>
            <a:cxnLst/>
            <a:rect l="l" t="t" r="r" b="b"/>
            <a:pathLst>
              <a:path w="5135880" h="1900555">
                <a:moveTo>
                  <a:pt x="2641" y="1900008"/>
                </a:moveTo>
                <a:lnTo>
                  <a:pt x="0" y="1892858"/>
                </a:lnTo>
                <a:lnTo>
                  <a:pt x="5132870" y="0"/>
                </a:lnTo>
                <a:lnTo>
                  <a:pt x="5135511" y="7150"/>
                </a:lnTo>
                <a:lnTo>
                  <a:pt x="2641" y="190000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28516" y="825080"/>
            <a:ext cx="5927725" cy="3004185"/>
          </a:xfrm>
          <a:custGeom>
            <a:avLst/>
            <a:gdLst/>
            <a:ahLst/>
            <a:cxnLst/>
            <a:rect l="l" t="t" r="r" b="b"/>
            <a:pathLst>
              <a:path w="5927725" h="3004185">
                <a:moveTo>
                  <a:pt x="5924092" y="3003588"/>
                </a:moveTo>
                <a:lnTo>
                  <a:pt x="0" y="6807"/>
                </a:lnTo>
                <a:lnTo>
                  <a:pt x="3428" y="0"/>
                </a:lnTo>
                <a:lnTo>
                  <a:pt x="5927534" y="2996793"/>
                </a:lnTo>
                <a:lnTo>
                  <a:pt x="5924092" y="300358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94532" y="1282801"/>
            <a:ext cx="5517515" cy="4401820"/>
          </a:xfrm>
          <a:custGeom>
            <a:avLst/>
            <a:gdLst/>
            <a:ahLst/>
            <a:cxnLst/>
            <a:rect l="l" t="t" r="r" b="b"/>
            <a:pathLst>
              <a:path w="5517515" h="4401820">
                <a:moveTo>
                  <a:pt x="4749" y="4401642"/>
                </a:moveTo>
                <a:lnTo>
                  <a:pt x="0" y="4395685"/>
                </a:lnTo>
                <a:lnTo>
                  <a:pt x="5512396" y="0"/>
                </a:lnTo>
                <a:lnTo>
                  <a:pt x="5517146" y="5956"/>
                </a:lnTo>
                <a:lnTo>
                  <a:pt x="4749" y="440164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97771" y="4561789"/>
            <a:ext cx="6857365" cy="1322070"/>
          </a:xfrm>
          <a:custGeom>
            <a:avLst/>
            <a:gdLst/>
            <a:ahLst/>
            <a:cxnLst/>
            <a:rect l="l" t="t" r="r" b="b"/>
            <a:pathLst>
              <a:path w="6857365" h="1322070">
                <a:moveTo>
                  <a:pt x="1435" y="1321841"/>
                </a:moveTo>
                <a:lnTo>
                  <a:pt x="0" y="1314348"/>
                </a:lnTo>
                <a:lnTo>
                  <a:pt x="6855841" y="0"/>
                </a:lnTo>
                <a:lnTo>
                  <a:pt x="6857276" y="7480"/>
                </a:lnTo>
                <a:lnTo>
                  <a:pt x="1435" y="132184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66290" y="1505191"/>
            <a:ext cx="7736205" cy="2694305"/>
          </a:xfrm>
          <a:custGeom>
            <a:avLst/>
            <a:gdLst/>
            <a:ahLst/>
            <a:cxnLst/>
            <a:rect l="l" t="t" r="r" b="b"/>
            <a:pathLst>
              <a:path w="7736205" h="2694304">
                <a:moveTo>
                  <a:pt x="7733474" y="2693809"/>
                </a:moveTo>
                <a:lnTo>
                  <a:pt x="0" y="7200"/>
                </a:lnTo>
                <a:lnTo>
                  <a:pt x="2501" y="0"/>
                </a:lnTo>
                <a:lnTo>
                  <a:pt x="7735976" y="2686608"/>
                </a:lnTo>
                <a:lnTo>
                  <a:pt x="7733474" y="269380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410471" y="4578527"/>
            <a:ext cx="624840" cy="667385"/>
          </a:xfrm>
          <a:custGeom>
            <a:avLst/>
            <a:gdLst/>
            <a:ahLst/>
            <a:cxnLst/>
            <a:rect l="l" t="t" r="r" b="b"/>
            <a:pathLst>
              <a:path w="624840" h="667385">
                <a:moveTo>
                  <a:pt x="5562" y="666953"/>
                </a:moveTo>
                <a:lnTo>
                  <a:pt x="0" y="661746"/>
                </a:lnTo>
                <a:lnTo>
                  <a:pt x="619188" y="0"/>
                </a:lnTo>
                <a:lnTo>
                  <a:pt x="624751" y="5206"/>
                </a:lnTo>
                <a:lnTo>
                  <a:pt x="5562" y="66695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412971" y="2059355"/>
            <a:ext cx="775335" cy="1798955"/>
          </a:xfrm>
          <a:custGeom>
            <a:avLst/>
            <a:gdLst/>
            <a:ahLst/>
            <a:cxnLst/>
            <a:rect l="l" t="t" r="r" b="b"/>
            <a:pathLst>
              <a:path w="775334" h="1798954">
                <a:moveTo>
                  <a:pt x="7010" y="1798764"/>
                </a:moveTo>
                <a:lnTo>
                  <a:pt x="0" y="1795779"/>
                </a:lnTo>
                <a:lnTo>
                  <a:pt x="768096" y="0"/>
                </a:lnTo>
                <a:lnTo>
                  <a:pt x="775093" y="2997"/>
                </a:lnTo>
                <a:lnTo>
                  <a:pt x="7010" y="17987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83570" y="695426"/>
            <a:ext cx="4801235" cy="259715"/>
          </a:xfrm>
          <a:custGeom>
            <a:avLst/>
            <a:gdLst/>
            <a:ahLst/>
            <a:cxnLst/>
            <a:rect l="l" t="t" r="r" b="b"/>
            <a:pathLst>
              <a:path w="4801234" h="259715">
                <a:moveTo>
                  <a:pt x="4800523" y="259575"/>
                </a:moveTo>
                <a:lnTo>
                  <a:pt x="0" y="7620"/>
                </a:lnTo>
                <a:lnTo>
                  <a:pt x="393" y="0"/>
                </a:lnTo>
                <a:lnTo>
                  <a:pt x="4800930" y="251955"/>
                </a:lnTo>
                <a:lnTo>
                  <a:pt x="4800523" y="25957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53484" y="1586801"/>
            <a:ext cx="3684904" cy="3683000"/>
          </a:xfrm>
          <a:custGeom>
            <a:avLst/>
            <a:gdLst/>
            <a:ahLst/>
            <a:cxnLst/>
            <a:rect l="l" t="t" r="r" b="b"/>
            <a:pathLst>
              <a:path w="3684904" h="3683000">
                <a:moveTo>
                  <a:pt x="2080803" y="12700"/>
                </a:moveTo>
                <a:lnTo>
                  <a:pt x="1604228" y="12700"/>
                </a:lnTo>
                <a:lnTo>
                  <a:pt x="1651212" y="0"/>
                </a:lnTo>
                <a:lnTo>
                  <a:pt x="2033819" y="0"/>
                </a:lnTo>
                <a:lnTo>
                  <a:pt x="2080803" y="12700"/>
                </a:lnTo>
                <a:close/>
              </a:path>
              <a:path w="3684904" h="3683000">
                <a:moveTo>
                  <a:pt x="2219491" y="38100"/>
                </a:moveTo>
                <a:lnTo>
                  <a:pt x="1465539" y="38100"/>
                </a:lnTo>
                <a:lnTo>
                  <a:pt x="1557611" y="12700"/>
                </a:lnTo>
                <a:lnTo>
                  <a:pt x="2127419" y="12700"/>
                </a:lnTo>
                <a:lnTo>
                  <a:pt x="2219491" y="38100"/>
                </a:lnTo>
                <a:close/>
              </a:path>
              <a:path w="3684904" h="3683000">
                <a:moveTo>
                  <a:pt x="2219491" y="3644900"/>
                </a:moveTo>
                <a:lnTo>
                  <a:pt x="1465539" y="3644900"/>
                </a:lnTo>
                <a:lnTo>
                  <a:pt x="1199708" y="3568700"/>
                </a:lnTo>
                <a:lnTo>
                  <a:pt x="1157076" y="3543300"/>
                </a:lnTo>
                <a:lnTo>
                  <a:pt x="1114963" y="3530600"/>
                </a:lnTo>
                <a:lnTo>
                  <a:pt x="1073384" y="3505200"/>
                </a:lnTo>
                <a:lnTo>
                  <a:pt x="1032354" y="3492500"/>
                </a:lnTo>
                <a:lnTo>
                  <a:pt x="991888" y="3467100"/>
                </a:lnTo>
                <a:lnTo>
                  <a:pt x="952001" y="3454400"/>
                </a:lnTo>
                <a:lnTo>
                  <a:pt x="912709" y="3429000"/>
                </a:lnTo>
                <a:lnTo>
                  <a:pt x="874026" y="3403600"/>
                </a:lnTo>
                <a:lnTo>
                  <a:pt x="835968" y="3378200"/>
                </a:lnTo>
                <a:lnTo>
                  <a:pt x="798550" y="3352800"/>
                </a:lnTo>
                <a:lnTo>
                  <a:pt x="761787" y="3327400"/>
                </a:lnTo>
                <a:lnTo>
                  <a:pt x="725695" y="3302000"/>
                </a:lnTo>
                <a:lnTo>
                  <a:pt x="690288" y="3276600"/>
                </a:lnTo>
                <a:lnTo>
                  <a:pt x="655581" y="3238500"/>
                </a:lnTo>
                <a:lnTo>
                  <a:pt x="621590" y="3213100"/>
                </a:lnTo>
                <a:lnTo>
                  <a:pt x="588330" y="3187700"/>
                </a:lnTo>
                <a:lnTo>
                  <a:pt x="555816" y="3149600"/>
                </a:lnTo>
                <a:lnTo>
                  <a:pt x="524063" y="3124200"/>
                </a:lnTo>
                <a:lnTo>
                  <a:pt x="493086" y="3086100"/>
                </a:lnTo>
                <a:lnTo>
                  <a:pt x="462901" y="3060700"/>
                </a:lnTo>
                <a:lnTo>
                  <a:pt x="433523" y="3022600"/>
                </a:lnTo>
                <a:lnTo>
                  <a:pt x="404967" y="2984500"/>
                </a:lnTo>
                <a:lnTo>
                  <a:pt x="377247" y="2946400"/>
                </a:lnTo>
                <a:lnTo>
                  <a:pt x="350380" y="2921000"/>
                </a:lnTo>
                <a:lnTo>
                  <a:pt x="324380" y="2882900"/>
                </a:lnTo>
                <a:lnTo>
                  <a:pt x="299263" y="2844800"/>
                </a:lnTo>
                <a:lnTo>
                  <a:pt x="275043" y="2806700"/>
                </a:lnTo>
                <a:lnTo>
                  <a:pt x="251736" y="2768600"/>
                </a:lnTo>
                <a:lnTo>
                  <a:pt x="229357" y="2730500"/>
                </a:lnTo>
                <a:lnTo>
                  <a:pt x="207921" y="2692400"/>
                </a:lnTo>
                <a:lnTo>
                  <a:pt x="187444" y="2641600"/>
                </a:lnTo>
                <a:lnTo>
                  <a:pt x="167940" y="2603500"/>
                </a:lnTo>
                <a:lnTo>
                  <a:pt x="149424" y="2565400"/>
                </a:lnTo>
                <a:lnTo>
                  <a:pt x="131912" y="2527300"/>
                </a:lnTo>
                <a:lnTo>
                  <a:pt x="115420" y="2476500"/>
                </a:lnTo>
                <a:lnTo>
                  <a:pt x="99961" y="2438400"/>
                </a:lnTo>
                <a:lnTo>
                  <a:pt x="85552" y="2387600"/>
                </a:lnTo>
                <a:lnTo>
                  <a:pt x="72207" y="2349500"/>
                </a:lnTo>
                <a:lnTo>
                  <a:pt x="59941" y="2298700"/>
                </a:lnTo>
                <a:lnTo>
                  <a:pt x="48771" y="2260600"/>
                </a:lnTo>
                <a:lnTo>
                  <a:pt x="38710" y="2209800"/>
                </a:lnTo>
                <a:lnTo>
                  <a:pt x="29774" y="2171700"/>
                </a:lnTo>
                <a:lnTo>
                  <a:pt x="21979" y="2120900"/>
                </a:lnTo>
                <a:lnTo>
                  <a:pt x="15339" y="2070100"/>
                </a:lnTo>
                <a:lnTo>
                  <a:pt x="9869" y="2032000"/>
                </a:lnTo>
                <a:lnTo>
                  <a:pt x="5585" y="1981200"/>
                </a:lnTo>
                <a:lnTo>
                  <a:pt x="2502" y="1930400"/>
                </a:lnTo>
                <a:lnTo>
                  <a:pt x="635" y="1879600"/>
                </a:lnTo>
                <a:lnTo>
                  <a:pt x="0" y="1841500"/>
                </a:lnTo>
                <a:lnTo>
                  <a:pt x="635" y="1790700"/>
                </a:lnTo>
                <a:lnTo>
                  <a:pt x="2502" y="1739900"/>
                </a:lnTo>
                <a:lnTo>
                  <a:pt x="5585" y="1689100"/>
                </a:lnTo>
                <a:lnTo>
                  <a:pt x="9869" y="1638300"/>
                </a:lnTo>
                <a:lnTo>
                  <a:pt x="15339" y="1600200"/>
                </a:lnTo>
                <a:lnTo>
                  <a:pt x="21979" y="1549400"/>
                </a:lnTo>
                <a:lnTo>
                  <a:pt x="29774" y="1498600"/>
                </a:lnTo>
                <a:lnTo>
                  <a:pt x="38710" y="1460500"/>
                </a:lnTo>
                <a:lnTo>
                  <a:pt x="48771" y="1409700"/>
                </a:lnTo>
                <a:lnTo>
                  <a:pt x="59941" y="1371600"/>
                </a:lnTo>
                <a:lnTo>
                  <a:pt x="72207" y="1320800"/>
                </a:lnTo>
                <a:lnTo>
                  <a:pt x="85552" y="1282700"/>
                </a:lnTo>
                <a:lnTo>
                  <a:pt x="99961" y="1231900"/>
                </a:lnTo>
                <a:lnTo>
                  <a:pt x="115420" y="1193800"/>
                </a:lnTo>
                <a:lnTo>
                  <a:pt x="131912" y="1155700"/>
                </a:lnTo>
                <a:lnTo>
                  <a:pt x="149424" y="1104900"/>
                </a:lnTo>
                <a:lnTo>
                  <a:pt x="167940" y="1066800"/>
                </a:lnTo>
                <a:lnTo>
                  <a:pt x="187444" y="1028700"/>
                </a:lnTo>
                <a:lnTo>
                  <a:pt x="207921" y="990600"/>
                </a:lnTo>
                <a:lnTo>
                  <a:pt x="229357" y="939800"/>
                </a:lnTo>
                <a:lnTo>
                  <a:pt x="251736" y="901700"/>
                </a:lnTo>
                <a:lnTo>
                  <a:pt x="275043" y="863600"/>
                </a:lnTo>
                <a:lnTo>
                  <a:pt x="299263" y="825500"/>
                </a:lnTo>
                <a:lnTo>
                  <a:pt x="324380" y="787400"/>
                </a:lnTo>
                <a:lnTo>
                  <a:pt x="350380" y="749300"/>
                </a:lnTo>
                <a:lnTo>
                  <a:pt x="377247" y="723900"/>
                </a:lnTo>
                <a:lnTo>
                  <a:pt x="404967" y="685800"/>
                </a:lnTo>
                <a:lnTo>
                  <a:pt x="433523" y="647700"/>
                </a:lnTo>
                <a:lnTo>
                  <a:pt x="462901" y="609600"/>
                </a:lnTo>
                <a:lnTo>
                  <a:pt x="493086" y="584200"/>
                </a:lnTo>
                <a:lnTo>
                  <a:pt x="524063" y="546100"/>
                </a:lnTo>
                <a:lnTo>
                  <a:pt x="555816" y="520700"/>
                </a:lnTo>
                <a:lnTo>
                  <a:pt x="588330" y="482600"/>
                </a:lnTo>
                <a:lnTo>
                  <a:pt x="621590" y="457200"/>
                </a:lnTo>
                <a:lnTo>
                  <a:pt x="655581" y="431800"/>
                </a:lnTo>
                <a:lnTo>
                  <a:pt x="690288" y="393700"/>
                </a:lnTo>
                <a:lnTo>
                  <a:pt x="725695" y="368300"/>
                </a:lnTo>
                <a:lnTo>
                  <a:pt x="761787" y="342900"/>
                </a:lnTo>
                <a:lnTo>
                  <a:pt x="798550" y="317500"/>
                </a:lnTo>
                <a:lnTo>
                  <a:pt x="835968" y="292100"/>
                </a:lnTo>
                <a:lnTo>
                  <a:pt x="874026" y="266700"/>
                </a:lnTo>
                <a:lnTo>
                  <a:pt x="912709" y="241300"/>
                </a:lnTo>
                <a:lnTo>
                  <a:pt x="952001" y="228600"/>
                </a:lnTo>
                <a:lnTo>
                  <a:pt x="1032354" y="177800"/>
                </a:lnTo>
                <a:lnTo>
                  <a:pt x="1073384" y="165100"/>
                </a:lnTo>
                <a:lnTo>
                  <a:pt x="1114963" y="139700"/>
                </a:lnTo>
                <a:lnTo>
                  <a:pt x="1199708" y="114300"/>
                </a:lnTo>
                <a:lnTo>
                  <a:pt x="1242843" y="88900"/>
                </a:lnTo>
                <a:lnTo>
                  <a:pt x="1420114" y="38100"/>
                </a:lnTo>
                <a:lnTo>
                  <a:pt x="2264916" y="38100"/>
                </a:lnTo>
                <a:lnTo>
                  <a:pt x="2442186" y="88900"/>
                </a:lnTo>
                <a:lnTo>
                  <a:pt x="2485320" y="114300"/>
                </a:lnTo>
                <a:lnTo>
                  <a:pt x="2570063" y="139700"/>
                </a:lnTo>
                <a:lnTo>
                  <a:pt x="2611641" y="165100"/>
                </a:lnTo>
                <a:lnTo>
                  <a:pt x="2652670" y="177800"/>
                </a:lnTo>
                <a:lnTo>
                  <a:pt x="2733020" y="228600"/>
                </a:lnTo>
                <a:lnTo>
                  <a:pt x="2772310" y="241300"/>
                </a:lnTo>
                <a:lnTo>
                  <a:pt x="2810991" y="266700"/>
                </a:lnTo>
                <a:lnTo>
                  <a:pt x="2849047" y="292100"/>
                </a:lnTo>
                <a:lnTo>
                  <a:pt x="2886463" y="317500"/>
                </a:lnTo>
                <a:lnTo>
                  <a:pt x="2923224" y="342900"/>
                </a:lnTo>
                <a:lnTo>
                  <a:pt x="2959314" y="368300"/>
                </a:lnTo>
                <a:lnTo>
                  <a:pt x="2994718" y="393700"/>
                </a:lnTo>
                <a:lnTo>
                  <a:pt x="3029422" y="431800"/>
                </a:lnTo>
                <a:lnTo>
                  <a:pt x="3063410" y="457200"/>
                </a:lnTo>
                <a:lnTo>
                  <a:pt x="3096667" y="482600"/>
                </a:lnTo>
                <a:lnTo>
                  <a:pt x="3129177" y="520700"/>
                </a:lnTo>
                <a:lnTo>
                  <a:pt x="3160927" y="546100"/>
                </a:lnTo>
                <a:lnTo>
                  <a:pt x="3191899" y="584200"/>
                </a:lnTo>
                <a:lnTo>
                  <a:pt x="3222080" y="609600"/>
                </a:lnTo>
                <a:lnTo>
                  <a:pt x="3251453" y="647700"/>
                </a:lnTo>
                <a:lnTo>
                  <a:pt x="3280005" y="685800"/>
                </a:lnTo>
                <a:lnTo>
                  <a:pt x="3307719" y="723900"/>
                </a:lnTo>
                <a:lnTo>
                  <a:pt x="3334581" y="749300"/>
                </a:lnTo>
                <a:lnTo>
                  <a:pt x="3360575" y="787400"/>
                </a:lnTo>
                <a:lnTo>
                  <a:pt x="3385687" y="825500"/>
                </a:lnTo>
                <a:lnTo>
                  <a:pt x="3409900" y="863600"/>
                </a:lnTo>
                <a:lnTo>
                  <a:pt x="3433201" y="901700"/>
                </a:lnTo>
                <a:lnTo>
                  <a:pt x="3455573" y="939800"/>
                </a:lnTo>
                <a:lnTo>
                  <a:pt x="3477002" y="990600"/>
                </a:lnTo>
                <a:lnTo>
                  <a:pt x="3497472" y="1028700"/>
                </a:lnTo>
                <a:lnTo>
                  <a:pt x="3516968" y="1066800"/>
                </a:lnTo>
                <a:lnTo>
                  <a:pt x="3535475" y="1104900"/>
                </a:lnTo>
                <a:lnTo>
                  <a:pt x="3552978" y="1155700"/>
                </a:lnTo>
                <a:lnTo>
                  <a:pt x="3569462" y="1193800"/>
                </a:lnTo>
                <a:lnTo>
                  <a:pt x="3584911" y="1231900"/>
                </a:lnTo>
                <a:lnTo>
                  <a:pt x="3599311" y="1282700"/>
                </a:lnTo>
                <a:lnTo>
                  <a:pt x="3612646" y="1320800"/>
                </a:lnTo>
                <a:lnTo>
                  <a:pt x="3624901" y="1371600"/>
                </a:lnTo>
                <a:lnTo>
                  <a:pt x="3636060" y="1409700"/>
                </a:lnTo>
                <a:lnTo>
                  <a:pt x="3646110" y="1460500"/>
                </a:lnTo>
                <a:lnTo>
                  <a:pt x="3655034" y="1498600"/>
                </a:lnTo>
                <a:lnTo>
                  <a:pt x="3662817" y="1549400"/>
                </a:lnTo>
                <a:lnTo>
                  <a:pt x="3669445" y="1600200"/>
                </a:lnTo>
                <a:lnTo>
                  <a:pt x="3674901" y="1638300"/>
                </a:lnTo>
                <a:lnTo>
                  <a:pt x="3679172" y="1689100"/>
                </a:lnTo>
                <a:lnTo>
                  <a:pt x="3682241" y="1739900"/>
                </a:lnTo>
                <a:lnTo>
                  <a:pt x="3684093" y="1790700"/>
                </a:lnTo>
                <a:lnTo>
                  <a:pt x="3684714" y="1841500"/>
                </a:lnTo>
                <a:lnTo>
                  <a:pt x="3684093" y="1879600"/>
                </a:lnTo>
                <a:lnTo>
                  <a:pt x="3682241" y="1930400"/>
                </a:lnTo>
                <a:lnTo>
                  <a:pt x="3679172" y="1981200"/>
                </a:lnTo>
                <a:lnTo>
                  <a:pt x="3674901" y="2032000"/>
                </a:lnTo>
                <a:lnTo>
                  <a:pt x="3669445" y="2070100"/>
                </a:lnTo>
                <a:lnTo>
                  <a:pt x="3662817" y="2120900"/>
                </a:lnTo>
                <a:lnTo>
                  <a:pt x="3655034" y="2171700"/>
                </a:lnTo>
                <a:lnTo>
                  <a:pt x="3646110" y="2209800"/>
                </a:lnTo>
                <a:lnTo>
                  <a:pt x="3636060" y="2260600"/>
                </a:lnTo>
                <a:lnTo>
                  <a:pt x="3624901" y="2298700"/>
                </a:lnTo>
                <a:lnTo>
                  <a:pt x="3612646" y="2349500"/>
                </a:lnTo>
                <a:lnTo>
                  <a:pt x="3599311" y="2387600"/>
                </a:lnTo>
                <a:lnTo>
                  <a:pt x="3584911" y="2438400"/>
                </a:lnTo>
                <a:lnTo>
                  <a:pt x="3569462" y="2476500"/>
                </a:lnTo>
                <a:lnTo>
                  <a:pt x="3552978" y="2527300"/>
                </a:lnTo>
                <a:lnTo>
                  <a:pt x="3535475" y="2565400"/>
                </a:lnTo>
                <a:lnTo>
                  <a:pt x="3516968" y="2603500"/>
                </a:lnTo>
                <a:lnTo>
                  <a:pt x="3497472" y="2641600"/>
                </a:lnTo>
                <a:lnTo>
                  <a:pt x="3477002" y="2692400"/>
                </a:lnTo>
                <a:lnTo>
                  <a:pt x="3455573" y="2730500"/>
                </a:lnTo>
                <a:lnTo>
                  <a:pt x="3433201" y="2768600"/>
                </a:lnTo>
                <a:lnTo>
                  <a:pt x="3409900" y="2806700"/>
                </a:lnTo>
                <a:lnTo>
                  <a:pt x="3385687" y="2844800"/>
                </a:lnTo>
                <a:lnTo>
                  <a:pt x="3360575" y="2882900"/>
                </a:lnTo>
                <a:lnTo>
                  <a:pt x="3334581" y="2921000"/>
                </a:lnTo>
                <a:lnTo>
                  <a:pt x="3307719" y="2946400"/>
                </a:lnTo>
                <a:lnTo>
                  <a:pt x="3280005" y="2984500"/>
                </a:lnTo>
                <a:lnTo>
                  <a:pt x="3251453" y="3022600"/>
                </a:lnTo>
                <a:lnTo>
                  <a:pt x="3222080" y="3060700"/>
                </a:lnTo>
                <a:lnTo>
                  <a:pt x="3191899" y="3086100"/>
                </a:lnTo>
                <a:lnTo>
                  <a:pt x="3160927" y="3124200"/>
                </a:lnTo>
                <a:lnTo>
                  <a:pt x="3129177" y="3149600"/>
                </a:lnTo>
                <a:lnTo>
                  <a:pt x="3096667" y="3187700"/>
                </a:lnTo>
                <a:lnTo>
                  <a:pt x="3063410" y="3213100"/>
                </a:lnTo>
                <a:lnTo>
                  <a:pt x="3029422" y="3238500"/>
                </a:lnTo>
                <a:lnTo>
                  <a:pt x="2994718" y="3276600"/>
                </a:lnTo>
                <a:lnTo>
                  <a:pt x="2959314" y="3302000"/>
                </a:lnTo>
                <a:lnTo>
                  <a:pt x="2923224" y="3327400"/>
                </a:lnTo>
                <a:lnTo>
                  <a:pt x="2886463" y="3352800"/>
                </a:lnTo>
                <a:lnTo>
                  <a:pt x="2849047" y="3378200"/>
                </a:lnTo>
                <a:lnTo>
                  <a:pt x="2810991" y="3403600"/>
                </a:lnTo>
                <a:lnTo>
                  <a:pt x="2772310" y="3429000"/>
                </a:lnTo>
                <a:lnTo>
                  <a:pt x="2733020" y="3454400"/>
                </a:lnTo>
                <a:lnTo>
                  <a:pt x="2693134" y="3467100"/>
                </a:lnTo>
                <a:lnTo>
                  <a:pt x="2652670" y="3492500"/>
                </a:lnTo>
                <a:lnTo>
                  <a:pt x="2611641" y="3505200"/>
                </a:lnTo>
                <a:lnTo>
                  <a:pt x="2570063" y="3530600"/>
                </a:lnTo>
                <a:lnTo>
                  <a:pt x="2527951" y="3543300"/>
                </a:lnTo>
                <a:lnTo>
                  <a:pt x="2485320" y="3568700"/>
                </a:lnTo>
                <a:lnTo>
                  <a:pt x="2219491" y="3644900"/>
                </a:lnTo>
                <a:close/>
              </a:path>
              <a:path w="3684904" h="3683000">
                <a:moveTo>
                  <a:pt x="2127419" y="3657600"/>
                </a:moveTo>
                <a:lnTo>
                  <a:pt x="1557611" y="3657600"/>
                </a:lnTo>
                <a:lnTo>
                  <a:pt x="1511376" y="3644900"/>
                </a:lnTo>
                <a:lnTo>
                  <a:pt x="2173654" y="3644900"/>
                </a:lnTo>
                <a:lnTo>
                  <a:pt x="2127419" y="3657600"/>
                </a:lnTo>
                <a:close/>
              </a:path>
              <a:path w="3684904" h="3683000">
                <a:moveTo>
                  <a:pt x="2033819" y="3670300"/>
                </a:moveTo>
                <a:lnTo>
                  <a:pt x="1651212" y="3670300"/>
                </a:lnTo>
                <a:lnTo>
                  <a:pt x="1604228" y="3657600"/>
                </a:lnTo>
                <a:lnTo>
                  <a:pt x="2080803" y="3657600"/>
                </a:lnTo>
                <a:lnTo>
                  <a:pt x="2033819" y="3670300"/>
                </a:lnTo>
                <a:close/>
              </a:path>
              <a:path w="3684904" h="3683000">
                <a:moveTo>
                  <a:pt x="1890816" y="3683000"/>
                </a:moveTo>
                <a:lnTo>
                  <a:pt x="1794215" y="3683000"/>
                </a:lnTo>
                <a:lnTo>
                  <a:pt x="1746221" y="3670300"/>
                </a:lnTo>
                <a:lnTo>
                  <a:pt x="1938810" y="3670300"/>
                </a:lnTo>
                <a:lnTo>
                  <a:pt x="1890816" y="3683000"/>
                </a:lnTo>
                <a:close/>
              </a:path>
            </a:pathLst>
          </a:custGeom>
          <a:solidFill>
            <a:srgbClr val="0D0D0D">
              <a:alpha val="387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89020" y="1440684"/>
            <a:ext cx="4010660" cy="4010660"/>
          </a:xfrm>
          <a:custGeom>
            <a:avLst/>
            <a:gdLst/>
            <a:ahLst/>
            <a:cxnLst/>
            <a:rect l="l" t="t" r="r" b="b"/>
            <a:pathLst>
              <a:path w="4010659" h="4010660">
                <a:moveTo>
                  <a:pt x="2004098" y="4010572"/>
                </a:moveTo>
                <a:lnTo>
                  <a:pt x="1959202" y="4010028"/>
                </a:lnTo>
                <a:lnTo>
                  <a:pt x="1914354" y="4007725"/>
                </a:lnTo>
                <a:lnTo>
                  <a:pt x="1869611" y="4003664"/>
                </a:lnTo>
                <a:lnTo>
                  <a:pt x="1825030" y="3997846"/>
                </a:lnTo>
                <a:lnTo>
                  <a:pt x="1780666" y="3990271"/>
                </a:lnTo>
                <a:lnTo>
                  <a:pt x="1736576" y="3980940"/>
                </a:lnTo>
                <a:lnTo>
                  <a:pt x="1692815" y="3969854"/>
                </a:lnTo>
                <a:lnTo>
                  <a:pt x="1649440" y="3957012"/>
                </a:lnTo>
                <a:lnTo>
                  <a:pt x="1606507" y="3942416"/>
                </a:lnTo>
                <a:lnTo>
                  <a:pt x="1564071" y="3926067"/>
                </a:lnTo>
                <a:lnTo>
                  <a:pt x="1522190" y="3907964"/>
                </a:lnTo>
                <a:lnTo>
                  <a:pt x="1480919" y="3888108"/>
                </a:lnTo>
                <a:lnTo>
                  <a:pt x="1440314" y="3866501"/>
                </a:lnTo>
                <a:lnTo>
                  <a:pt x="1400431" y="3843142"/>
                </a:lnTo>
                <a:lnTo>
                  <a:pt x="1361327" y="3818032"/>
                </a:lnTo>
                <a:lnTo>
                  <a:pt x="1323058" y="3791172"/>
                </a:lnTo>
                <a:lnTo>
                  <a:pt x="1285679" y="3762562"/>
                </a:lnTo>
                <a:lnTo>
                  <a:pt x="1249247" y="3732202"/>
                </a:lnTo>
                <a:lnTo>
                  <a:pt x="1213817" y="3700095"/>
                </a:lnTo>
                <a:lnTo>
                  <a:pt x="1179447" y="3666239"/>
                </a:lnTo>
                <a:lnTo>
                  <a:pt x="324483" y="2792987"/>
                </a:lnTo>
                <a:lnTo>
                  <a:pt x="291512" y="2757741"/>
                </a:lnTo>
                <a:lnTo>
                  <a:pt x="260309" y="2721482"/>
                </a:lnTo>
                <a:lnTo>
                  <a:pt x="230876" y="2684266"/>
                </a:lnTo>
                <a:lnTo>
                  <a:pt x="203210" y="2646148"/>
                </a:lnTo>
                <a:lnTo>
                  <a:pt x="177312" y="2607186"/>
                </a:lnTo>
                <a:lnTo>
                  <a:pt x="153181" y="2567434"/>
                </a:lnTo>
                <a:lnTo>
                  <a:pt x="130816" y="2526949"/>
                </a:lnTo>
                <a:lnTo>
                  <a:pt x="110217" y="2485787"/>
                </a:lnTo>
                <a:lnTo>
                  <a:pt x="91383" y="2444003"/>
                </a:lnTo>
                <a:lnTo>
                  <a:pt x="74313" y="2401654"/>
                </a:lnTo>
                <a:lnTo>
                  <a:pt x="59008" y="2358795"/>
                </a:lnTo>
                <a:lnTo>
                  <a:pt x="45466" y="2315483"/>
                </a:lnTo>
                <a:lnTo>
                  <a:pt x="33687" y="2271773"/>
                </a:lnTo>
                <a:lnTo>
                  <a:pt x="23670" y="2227722"/>
                </a:lnTo>
                <a:lnTo>
                  <a:pt x="15415" y="2183385"/>
                </a:lnTo>
                <a:lnTo>
                  <a:pt x="8921" y="2138818"/>
                </a:lnTo>
                <a:lnTo>
                  <a:pt x="4187" y="2094078"/>
                </a:lnTo>
                <a:lnTo>
                  <a:pt x="1214" y="2049219"/>
                </a:lnTo>
                <a:lnTo>
                  <a:pt x="0" y="2004299"/>
                </a:lnTo>
                <a:lnTo>
                  <a:pt x="544" y="1959373"/>
                </a:lnTo>
                <a:lnTo>
                  <a:pt x="2847" y="1914497"/>
                </a:lnTo>
                <a:lnTo>
                  <a:pt x="6907" y="1869727"/>
                </a:lnTo>
                <a:lnTo>
                  <a:pt x="12725" y="1825119"/>
                </a:lnTo>
                <a:lnTo>
                  <a:pt x="20299" y="1780728"/>
                </a:lnTo>
                <a:lnTo>
                  <a:pt x="29629" y="1736612"/>
                </a:lnTo>
                <a:lnTo>
                  <a:pt x="40714" y="1692825"/>
                </a:lnTo>
                <a:lnTo>
                  <a:pt x="53554" y="1649425"/>
                </a:lnTo>
                <a:lnTo>
                  <a:pt x="68148" y="1606466"/>
                </a:lnTo>
                <a:lnTo>
                  <a:pt x="84496" y="1564004"/>
                </a:lnTo>
                <a:lnTo>
                  <a:pt x="102597" y="1522096"/>
                </a:lnTo>
                <a:lnTo>
                  <a:pt x="122450" y="1480798"/>
                </a:lnTo>
                <a:lnTo>
                  <a:pt x="144055" y="1440165"/>
                </a:lnTo>
                <a:lnTo>
                  <a:pt x="167412" y="1400254"/>
                </a:lnTo>
                <a:lnTo>
                  <a:pt x="192519" y="1361120"/>
                </a:lnTo>
                <a:lnTo>
                  <a:pt x="219376" y="1322820"/>
                </a:lnTo>
                <a:lnTo>
                  <a:pt x="247983" y="1285409"/>
                </a:lnTo>
                <a:lnTo>
                  <a:pt x="278339" y="1248943"/>
                </a:lnTo>
                <a:lnTo>
                  <a:pt x="310443" y="1213478"/>
                </a:lnTo>
                <a:lnTo>
                  <a:pt x="344295" y="1179071"/>
                </a:lnTo>
                <a:lnTo>
                  <a:pt x="1217547" y="324107"/>
                </a:lnTo>
                <a:lnTo>
                  <a:pt x="1252796" y="291174"/>
                </a:lnTo>
                <a:lnTo>
                  <a:pt x="1289058" y="260007"/>
                </a:lnTo>
                <a:lnTo>
                  <a:pt x="1326277" y="230608"/>
                </a:lnTo>
                <a:lnTo>
                  <a:pt x="1364396" y="202974"/>
                </a:lnTo>
                <a:lnTo>
                  <a:pt x="1403361" y="177106"/>
                </a:lnTo>
                <a:lnTo>
                  <a:pt x="1443115" y="153002"/>
                </a:lnTo>
                <a:lnTo>
                  <a:pt x="1483603" y="130663"/>
                </a:lnTo>
                <a:lnTo>
                  <a:pt x="1524767" y="110088"/>
                </a:lnTo>
                <a:lnTo>
                  <a:pt x="1566553" y="91276"/>
                </a:lnTo>
                <a:lnTo>
                  <a:pt x="1608904" y="74226"/>
                </a:lnTo>
                <a:lnTo>
                  <a:pt x="1651764" y="58938"/>
                </a:lnTo>
                <a:lnTo>
                  <a:pt x="1695078" y="45412"/>
                </a:lnTo>
                <a:lnTo>
                  <a:pt x="1738789" y="33647"/>
                </a:lnTo>
                <a:lnTo>
                  <a:pt x="1782841" y="23641"/>
                </a:lnTo>
                <a:lnTo>
                  <a:pt x="1827180" y="15396"/>
                </a:lnTo>
                <a:lnTo>
                  <a:pt x="1871747" y="8910"/>
                </a:lnTo>
                <a:lnTo>
                  <a:pt x="1916489" y="4182"/>
                </a:lnTo>
                <a:lnTo>
                  <a:pt x="1961348" y="1212"/>
                </a:lnTo>
                <a:lnTo>
                  <a:pt x="2006268" y="0"/>
                </a:lnTo>
                <a:lnTo>
                  <a:pt x="2051195" y="544"/>
                </a:lnTo>
                <a:lnTo>
                  <a:pt x="2096071" y="2844"/>
                </a:lnTo>
                <a:lnTo>
                  <a:pt x="2140841" y="6901"/>
                </a:lnTo>
                <a:lnTo>
                  <a:pt x="2185448" y="12712"/>
                </a:lnTo>
                <a:lnTo>
                  <a:pt x="2229838" y="20278"/>
                </a:lnTo>
                <a:lnTo>
                  <a:pt x="2273954" y="29598"/>
                </a:lnTo>
                <a:lnTo>
                  <a:pt x="2317740" y="40671"/>
                </a:lnTo>
                <a:lnTo>
                  <a:pt x="2361139" y="53497"/>
                </a:lnTo>
                <a:lnTo>
                  <a:pt x="2404097" y="68075"/>
                </a:lnTo>
                <a:lnTo>
                  <a:pt x="2446557" y="84405"/>
                </a:lnTo>
                <a:lnTo>
                  <a:pt x="2488463" y="102486"/>
                </a:lnTo>
                <a:lnTo>
                  <a:pt x="2529759" y="122318"/>
                </a:lnTo>
                <a:lnTo>
                  <a:pt x="2570390" y="143899"/>
                </a:lnTo>
                <a:lnTo>
                  <a:pt x="2610299" y="167230"/>
                </a:lnTo>
                <a:lnTo>
                  <a:pt x="2649430" y="192310"/>
                </a:lnTo>
                <a:lnTo>
                  <a:pt x="2687728" y="219137"/>
                </a:lnTo>
                <a:lnTo>
                  <a:pt x="2725136" y="247713"/>
                </a:lnTo>
                <a:lnTo>
                  <a:pt x="2761598" y="278035"/>
                </a:lnTo>
                <a:lnTo>
                  <a:pt x="2797059" y="310104"/>
                </a:lnTo>
                <a:lnTo>
                  <a:pt x="2831463" y="343919"/>
                </a:lnTo>
                <a:lnTo>
                  <a:pt x="3686427" y="1218695"/>
                </a:lnTo>
                <a:lnTo>
                  <a:pt x="3719364" y="1253868"/>
                </a:lnTo>
                <a:lnTo>
                  <a:pt x="3750534" y="1290057"/>
                </a:lnTo>
                <a:lnTo>
                  <a:pt x="3779937" y="1327207"/>
                </a:lnTo>
                <a:lnTo>
                  <a:pt x="3807574" y="1365262"/>
                </a:lnTo>
                <a:lnTo>
                  <a:pt x="3833445" y="1404165"/>
                </a:lnTo>
                <a:lnTo>
                  <a:pt x="3857551" y="1443860"/>
                </a:lnTo>
                <a:lnTo>
                  <a:pt x="3879892" y="1484292"/>
                </a:lnTo>
                <a:lnTo>
                  <a:pt x="3900470" y="1525404"/>
                </a:lnTo>
                <a:lnTo>
                  <a:pt x="3919284" y="1567139"/>
                </a:lnTo>
                <a:lnTo>
                  <a:pt x="3936335" y="1609443"/>
                </a:lnTo>
                <a:lnTo>
                  <a:pt x="3951624" y="1652258"/>
                </a:lnTo>
                <a:lnTo>
                  <a:pt x="3965152" y="1695529"/>
                </a:lnTo>
                <a:lnTo>
                  <a:pt x="3976918" y="1739200"/>
                </a:lnTo>
                <a:lnTo>
                  <a:pt x="3986924" y="1783214"/>
                </a:lnTo>
                <a:lnTo>
                  <a:pt x="3995171" y="1827516"/>
                </a:lnTo>
                <a:lnTo>
                  <a:pt x="4001657" y="1872049"/>
                </a:lnTo>
                <a:lnTo>
                  <a:pt x="4006386" y="1916757"/>
                </a:lnTo>
                <a:lnTo>
                  <a:pt x="4009355" y="1961584"/>
                </a:lnTo>
                <a:lnTo>
                  <a:pt x="4010568" y="2006474"/>
                </a:lnTo>
                <a:lnTo>
                  <a:pt x="4010023" y="2051370"/>
                </a:lnTo>
                <a:lnTo>
                  <a:pt x="4007722" y="2096218"/>
                </a:lnTo>
                <a:lnTo>
                  <a:pt x="4003665" y="2140960"/>
                </a:lnTo>
                <a:lnTo>
                  <a:pt x="3997853" y="2185541"/>
                </a:lnTo>
                <a:lnTo>
                  <a:pt x="3990286" y="2229904"/>
                </a:lnTo>
                <a:lnTo>
                  <a:pt x="3980965" y="2273993"/>
                </a:lnTo>
                <a:lnTo>
                  <a:pt x="3969891" y="2317753"/>
                </a:lnTo>
                <a:lnTo>
                  <a:pt x="3957064" y="2361127"/>
                </a:lnTo>
                <a:lnTo>
                  <a:pt x="3942484" y="2404058"/>
                </a:lnTo>
                <a:lnTo>
                  <a:pt x="3926152" y="2446492"/>
                </a:lnTo>
                <a:lnTo>
                  <a:pt x="3908069" y="2488371"/>
                </a:lnTo>
                <a:lnTo>
                  <a:pt x="3888236" y="2529640"/>
                </a:lnTo>
                <a:lnTo>
                  <a:pt x="3866653" y="2570243"/>
                </a:lnTo>
                <a:lnTo>
                  <a:pt x="3843320" y="2610123"/>
                </a:lnTo>
                <a:lnTo>
                  <a:pt x="3818238" y="2649224"/>
                </a:lnTo>
                <a:lnTo>
                  <a:pt x="3791408" y="2687490"/>
                </a:lnTo>
                <a:lnTo>
                  <a:pt x="3762830" y="2724866"/>
                </a:lnTo>
                <a:lnTo>
                  <a:pt x="3732504" y="2761295"/>
                </a:lnTo>
                <a:lnTo>
                  <a:pt x="3700433" y="2796720"/>
                </a:lnTo>
                <a:lnTo>
                  <a:pt x="3666615" y="2831087"/>
                </a:lnTo>
                <a:lnTo>
                  <a:pt x="2791839" y="3686051"/>
                </a:lnTo>
                <a:lnTo>
                  <a:pt x="2756670" y="3719026"/>
                </a:lnTo>
                <a:lnTo>
                  <a:pt x="2720484" y="3750232"/>
                </a:lnTo>
                <a:lnTo>
                  <a:pt x="2683338" y="3779669"/>
                </a:lnTo>
                <a:lnTo>
                  <a:pt x="2645286" y="3807338"/>
                </a:lnTo>
                <a:lnTo>
                  <a:pt x="2606386" y="3833239"/>
                </a:lnTo>
                <a:lnTo>
                  <a:pt x="2566694" y="3857373"/>
                </a:lnTo>
                <a:lnTo>
                  <a:pt x="2526265" y="3879740"/>
                </a:lnTo>
                <a:lnTo>
                  <a:pt x="2485155" y="3900342"/>
                </a:lnTo>
                <a:lnTo>
                  <a:pt x="2443422" y="3919178"/>
                </a:lnTo>
                <a:lnTo>
                  <a:pt x="2401120" y="3936250"/>
                </a:lnTo>
                <a:lnTo>
                  <a:pt x="2358306" y="3951557"/>
                </a:lnTo>
                <a:lnTo>
                  <a:pt x="2315037" y="3965100"/>
                </a:lnTo>
                <a:lnTo>
                  <a:pt x="2271368" y="3976881"/>
                </a:lnTo>
                <a:lnTo>
                  <a:pt x="2227355" y="3986899"/>
                </a:lnTo>
                <a:lnTo>
                  <a:pt x="2183054" y="3995155"/>
                </a:lnTo>
                <a:lnTo>
                  <a:pt x="2138522" y="4001650"/>
                </a:lnTo>
                <a:lnTo>
                  <a:pt x="2093815" y="4006384"/>
                </a:lnTo>
                <a:lnTo>
                  <a:pt x="2048988" y="4009358"/>
                </a:lnTo>
                <a:lnTo>
                  <a:pt x="2004098" y="4010572"/>
                </a:lnTo>
                <a:close/>
              </a:path>
            </a:pathLst>
          </a:custGeom>
          <a:solidFill>
            <a:srgbClr val="404040">
              <a:alpha val="387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17491" y="1720595"/>
            <a:ext cx="3503929" cy="3505200"/>
          </a:xfrm>
          <a:custGeom>
            <a:avLst/>
            <a:gdLst/>
            <a:ahLst/>
            <a:cxnLst/>
            <a:rect l="l" t="t" r="r" b="b"/>
            <a:pathLst>
              <a:path w="3503929" h="3505200">
                <a:moveTo>
                  <a:pt x="2363724" y="3505200"/>
                </a:moveTo>
                <a:lnTo>
                  <a:pt x="1139952" y="3505200"/>
                </a:lnTo>
                <a:lnTo>
                  <a:pt x="1091775" y="3504178"/>
                </a:lnTo>
                <a:lnTo>
                  <a:pt x="1044106" y="3501181"/>
                </a:lnTo>
                <a:lnTo>
                  <a:pt x="996984" y="3496250"/>
                </a:lnTo>
                <a:lnTo>
                  <a:pt x="950449" y="3489424"/>
                </a:lnTo>
                <a:lnTo>
                  <a:pt x="904541" y="3480741"/>
                </a:lnTo>
                <a:lnTo>
                  <a:pt x="859299" y="3470243"/>
                </a:lnTo>
                <a:lnTo>
                  <a:pt x="814763" y="3457968"/>
                </a:lnTo>
                <a:lnTo>
                  <a:pt x="770973" y="3443955"/>
                </a:lnTo>
                <a:lnTo>
                  <a:pt x="727968" y="3428245"/>
                </a:lnTo>
                <a:lnTo>
                  <a:pt x="685789" y="3410878"/>
                </a:lnTo>
                <a:lnTo>
                  <a:pt x="644475" y="3391891"/>
                </a:lnTo>
                <a:lnTo>
                  <a:pt x="604065" y="3371326"/>
                </a:lnTo>
                <a:lnTo>
                  <a:pt x="564599" y="3349221"/>
                </a:lnTo>
                <a:lnTo>
                  <a:pt x="526118" y="3325616"/>
                </a:lnTo>
                <a:lnTo>
                  <a:pt x="488660" y="3300551"/>
                </a:lnTo>
                <a:lnTo>
                  <a:pt x="452265" y="3274066"/>
                </a:lnTo>
                <a:lnTo>
                  <a:pt x="416974" y="3246199"/>
                </a:lnTo>
                <a:lnTo>
                  <a:pt x="382825" y="3216990"/>
                </a:lnTo>
                <a:lnTo>
                  <a:pt x="349859" y="3186479"/>
                </a:lnTo>
                <a:lnTo>
                  <a:pt x="318115" y="3154706"/>
                </a:lnTo>
                <a:lnTo>
                  <a:pt x="287633" y="3121710"/>
                </a:lnTo>
                <a:lnTo>
                  <a:pt x="258452" y="3087530"/>
                </a:lnTo>
                <a:lnTo>
                  <a:pt x="230613" y="3052206"/>
                </a:lnTo>
                <a:lnTo>
                  <a:pt x="204155" y="3015778"/>
                </a:lnTo>
                <a:lnTo>
                  <a:pt x="179118" y="2978285"/>
                </a:lnTo>
                <a:lnTo>
                  <a:pt x="155541" y="2939767"/>
                </a:lnTo>
                <a:lnTo>
                  <a:pt x="133464" y="2900263"/>
                </a:lnTo>
                <a:lnTo>
                  <a:pt x="112927" y="2859813"/>
                </a:lnTo>
                <a:lnTo>
                  <a:pt x="93969" y="2818456"/>
                </a:lnTo>
                <a:lnTo>
                  <a:pt x="76630" y="2776233"/>
                </a:lnTo>
                <a:lnTo>
                  <a:pt x="60951" y="2733181"/>
                </a:lnTo>
                <a:lnTo>
                  <a:pt x="46970" y="2689342"/>
                </a:lnTo>
                <a:lnTo>
                  <a:pt x="34727" y="2644754"/>
                </a:lnTo>
                <a:lnTo>
                  <a:pt x="24263" y="2599457"/>
                </a:lnTo>
                <a:lnTo>
                  <a:pt x="15616" y="2553491"/>
                </a:lnTo>
                <a:lnTo>
                  <a:pt x="8826" y="2506895"/>
                </a:lnTo>
                <a:lnTo>
                  <a:pt x="3934" y="2459709"/>
                </a:lnTo>
                <a:lnTo>
                  <a:pt x="979" y="2411972"/>
                </a:lnTo>
                <a:lnTo>
                  <a:pt x="0" y="2363724"/>
                </a:lnTo>
                <a:lnTo>
                  <a:pt x="0" y="1141476"/>
                </a:lnTo>
                <a:lnTo>
                  <a:pt x="979" y="1093247"/>
                </a:lnTo>
                <a:lnTo>
                  <a:pt x="3934" y="1045529"/>
                </a:lnTo>
                <a:lnTo>
                  <a:pt x="8826" y="998361"/>
                </a:lnTo>
                <a:lnTo>
                  <a:pt x="15616" y="951781"/>
                </a:lnTo>
                <a:lnTo>
                  <a:pt x="24263" y="905831"/>
                </a:lnTo>
                <a:lnTo>
                  <a:pt x="34727" y="860549"/>
                </a:lnTo>
                <a:lnTo>
                  <a:pt x="46970" y="815974"/>
                </a:lnTo>
                <a:lnTo>
                  <a:pt x="60951" y="772147"/>
                </a:lnTo>
                <a:lnTo>
                  <a:pt x="76630" y="729107"/>
                </a:lnTo>
                <a:lnTo>
                  <a:pt x="93969" y="686893"/>
                </a:lnTo>
                <a:lnTo>
                  <a:pt x="112927" y="645546"/>
                </a:lnTo>
                <a:lnTo>
                  <a:pt x="133464" y="605104"/>
                </a:lnTo>
                <a:lnTo>
                  <a:pt x="155541" y="565607"/>
                </a:lnTo>
                <a:lnTo>
                  <a:pt x="179118" y="527094"/>
                </a:lnTo>
                <a:lnTo>
                  <a:pt x="204155" y="489607"/>
                </a:lnTo>
                <a:lnTo>
                  <a:pt x="230613" y="453182"/>
                </a:lnTo>
                <a:lnTo>
                  <a:pt x="258452" y="417862"/>
                </a:lnTo>
                <a:lnTo>
                  <a:pt x="287633" y="383684"/>
                </a:lnTo>
                <a:lnTo>
                  <a:pt x="318115" y="350688"/>
                </a:lnTo>
                <a:lnTo>
                  <a:pt x="349859" y="318915"/>
                </a:lnTo>
                <a:lnTo>
                  <a:pt x="382825" y="288403"/>
                </a:lnTo>
                <a:lnTo>
                  <a:pt x="416974" y="259192"/>
                </a:lnTo>
                <a:lnTo>
                  <a:pt x="452265" y="231322"/>
                </a:lnTo>
                <a:lnTo>
                  <a:pt x="488660" y="204831"/>
                </a:lnTo>
                <a:lnTo>
                  <a:pt x="526118" y="179761"/>
                </a:lnTo>
                <a:lnTo>
                  <a:pt x="564599" y="156150"/>
                </a:lnTo>
                <a:lnTo>
                  <a:pt x="604065" y="134038"/>
                </a:lnTo>
                <a:lnTo>
                  <a:pt x="644475" y="113464"/>
                </a:lnTo>
                <a:lnTo>
                  <a:pt x="685789" y="94469"/>
                </a:lnTo>
                <a:lnTo>
                  <a:pt x="727968" y="77090"/>
                </a:lnTo>
                <a:lnTo>
                  <a:pt x="770973" y="61369"/>
                </a:lnTo>
                <a:lnTo>
                  <a:pt x="814763" y="47345"/>
                </a:lnTo>
                <a:lnTo>
                  <a:pt x="859299" y="35056"/>
                </a:lnTo>
                <a:lnTo>
                  <a:pt x="904541" y="24543"/>
                </a:lnTo>
                <a:lnTo>
                  <a:pt x="950449" y="15846"/>
                </a:lnTo>
                <a:lnTo>
                  <a:pt x="996984" y="9003"/>
                </a:lnTo>
                <a:lnTo>
                  <a:pt x="1044106" y="4055"/>
                </a:lnTo>
                <a:lnTo>
                  <a:pt x="1091775" y="1040"/>
                </a:lnTo>
                <a:lnTo>
                  <a:pt x="1139952" y="0"/>
                </a:lnTo>
                <a:lnTo>
                  <a:pt x="2363724" y="0"/>
                </a:lnTo>
                <a:lnTo>
                  <a:pt x="2411910" y="1040"/>
                </a:lnTo>
                <a:lnTo>
                  <a:pt x="2459588" y="4055"/>
                </a:lnTo>
                <a:lnTo>
                  <a:pt x="2506718" y="9003"/>
                </a:lnTo>
                <a:lnTo>
                  <a:pt x="2553261" y="15846"/>
                </a:lnTo>
                <a:lnTo>
                  <a:pt x="2599177" y="24543"/>
                </a:lnTo>
                <a:lnTo>
                  <a:pt x="2644426" y="35056"/>
                </a:lnTo>
                <a:lnTo>
                  <a:pt x="2688968" y="47345"/>
                </a:lnTo>
                <a:lnTo>
                  <a:pt x="2732764" y="61369"/>
                </a:lnTo>
                <a:lnTo>
                  <a:pt x="2775774" y="77090"/>
                </a:lnTo>
                <a:lnTo>
                  <a:pt x="2817959" y="94469"/>
                </a:lnTo>
                <a:lnTo>
                  <a:pt x="2859278" y="113464"/>
                </a:lnTo>
                <a:lnTo>
                  <a:pt x="2899691" y="134038"/>
                </a:lnTo>
                <a:lnTo>
                  <a:pt x="2939161" y="156150"/>
                </a:lnTo>
                <a:lnTo>
                  <a:pt x="2977645" y="179761"/>
                </a:lnTo>
                <a:lnTo>
                  <a:pt x="3015106" y="204831"/>
                </a:lnTo>
                <a:lnTo>
                  <a:pt x="3051502" y="231322"/>
                </a:lnTo>
                <a:lnTo>
                  <a:pt x="3086795" y="259192"/>
                </a:lnTo>
                <a:lnTo>
                  <a:pt x="3120945" y="288403"/>
                </a:lnTo>
                <a:lnTo>
                  <a:pt x="3153911" y="318915"/>
                </a:lnTo>
                <a:lnTo>
                  <a:pt x="3185655" y="350688"/>
                </a:lnTo>
                <a:lnTo>
                  <a:pt x="3216137" y="383684"/>
                </a:lnTo>
                <a:lnTo>
                  <a:pt x="3245316" y="417862"/>
                </a:lnTo>
                <a:lnTo>
                  <a:pt x="3273154" y="453182"/>
                </a:lnTo>
                <a:lnTo>
                  <a:pt x="3299610" y="489607"/>
                </a:lnTo>
                <a:lnTo>
                  <a:pt x="3324645" y="527094"/>
                </a:lnTo>
                <a:lnTo>
                  <a:pt x="3348219" y="565607"/>
                </a:lnTo>
                <a:lnTo>
                  <a:pt x="3370292" y="605104"/>
                </a:lnTo>
                <a:lnTo>
                  <a:pt x="3390826" y="645546"/>
                </a:lnTo>
                <a:lnTo>
                  <a:pt x="3409779" y="686893"/>
                </a:lnTo>
                <a:lnTo>
                  <a:pt x="3427112" y="729107"/>
                </a:lnTo>
                <a:lnTo>
                  <a:pt x="3442786" y="772147"/>
                </a:lnTo>
                <a:lnTo>
                  <a:pt x="3456761" y="815974"/>
                </a:lnTo>
                <a:lnTo>
                  <a:pt x="3468997" y="860549"/>
                </a:lnTo>
                <a:lnTo>
                  <a:pt x="3479455" y="905831"/>
                </a:lnTo>
                <a:lnTo>
                  <a:pt x="3488094" y="951781"/>
                </a:lnTo>
                <a:lnTo>
                  <a:pt x="3494876" y="998361"/>
                </a:lnTo>
                <a:lnTo>
                  <a:pt x="3499759" y="1045529"/>
                </a:lnTo>
                <a:lnTo>
                  <a:pt x="3502706" y="1093247"/>
                </a:lnTo>
                <a:lnTo>
                  <a:pt x="3503676" y="1141476"/>
                </a:lnTo>
                <a:lnTo>
                  <a:pt x="3503676" y="2363724"/>
                </a:lnTo>
                <a:lnTo>
                  <a:pt x="3502706" y="2411972"/>
                </a:lnTo>
                <a:lnTo>
                  <a:pt x="3499759" y="2459709"/>
                </a:lnTo>
                <a:lnTo>
                  <a:pt x="3494876" y="2506895"/>
                </a:lnTo>
                <a:lnTo>
                  <a:pt x="3488094" y="2553491"/>
                </a:lnTo>
                <a:lnTo>
                  <a:pt x="3479455" y="2599457"/>
                </a:lnTo>
                <a:lnTo>
                  <a:pt x="3468997" y="2644754"/>
                </a:lnTo>
                <a:lnTo>
                  <a:pt x="3456761" y="2689342"/>
                </a:lnTo>
                <a:lnTo>
                  <a:pt x="3442786" y="2733181"/>
                </a:lnTo>
                <a:lnTo>
                  <a:pt x="3427112" y="2776233"/>
                </a:lnTo>
                <a:lnTo>
                  <a:pt x="3409779" y="2818456"/>
                </a:lnTo>
                <a:lnTo>
                  <a:pt x="3390826" y="2859813"/>
                </a:lnTo>
                <a:lnTo>
                  <a:pt x="3370292" y="2900263"/>
                </a:lnTo>
                <a:lnTo>
                  <a:pt x="3348219" y="2939767"/>
                </a:lnTo>
                <a:lnTo>
                  <a:pt x="3324645" y="2978285"/>
                </a:lnTo>
                <a:lnTo>
                  <a:pt x="3299610" y="3015778"/>
                </a:lnTo>
                <a:lnTo>
                  <a:pt x="3273154" y="3052206"/>
                </a:lnTo>
                <a:lnTo>
                  <a:pt x="3245316" y="3087530"/>
                </a:lnTo>
                <a:lnTo>
                  <a:pt x="3216137" y="3121710"/>
                </a:lnTo>
                <a:lnTo>
                  <a:pt x="3185655" y="3154706"/>
                </a:lnTo>
                <a:lnTo>
                  <a:pt x="3153911" y="3186479"/>
                </a:lnTo>
                <a:lnTo>
                  <a:pt x="3120945" y="3216990"/>
                </a:lnTo>
                <a:lnTo>
                  <a:pt x="3086795" y="3246199"/>
                </a:lnTo>
                <a:lnTo>
                  <a:pt x="3051502" y="3274066"/>
                </a:lnTo>
                <a:lnTo>
                  <a:pt x="3015106" y="3300551"/>
                </a:lnTo>
                <a:lnTo>
                  <a:pt x="2977645" y="3325616"/>
                </a:lnTo>
                <a:lnTo>
                  <a:pt x="2939161" y="3349221"/>
                </a:lnTo>
                <a:lnTo>
                  <a:pt x="2899691" y="3371326"/>
                </a:lnTo>
                <a:lnTo>
                  <a:pt x="2859278" y="3391891"/>
                </a:lnTo>
                <a:lnTo>
                  <a:pt x="2817959" y="3410878"/>
                </a:lnTo>
                <a:lnTo>
                  <a:pt x="2775774" y="3428245"/>
                </a:lnTo>
                <a:lnTo>
                  <a:pt x="2732764" y="3443955"/>
                </a:lnTo>
                <a:lnTo>
                  <a:pt x="2688968" y="3457968"/>
                </a:lnTo>
                <a:lnTo>
                  <a:pt x="2644426" y="3470243"/>
                </a:lnTo>
                <a:lnTo>
                  <a:pt x="2599177" y="3480741"/>
                </a:lnTo>
                <a:lnTo>
                  <a:pt x="2553261" y="3489424"/>
                </a:lnTo>
                <a:lnTo>
                  <a:pt x="2506718" y="3496250"/>
                </a:lnTo>
                <a:lnTo>
                  <a:pt x="2459588" y="3501181"/>
                </a:lnTo>
                <a:lnTo>
                  <a:pt x="2411910" y="3504178"/>
                </a:lnTo>
                <a:lnTo>
                  <a:pt x="2363724" y="3505200"/>
                </a:lnTo>
                <a:close/>
              </a:path>
            </a:pathLst>
          </a:custGeom>
          <a:solidFill>
            <a:srgbClr val="6F2F9F">
              <a:alpha val="387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615054" y="2735986"/>
            <a:ext cx="2817884" cy="1243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54000" algn="ctr">
              <a:lnSpc>
                <a:spcPct val="100000"/>
              </a:lnSpc>
              <a:spcBef>
                <a:spcPts val="95"/>
              </a:spcBef>
            </a:pPr>
            <a:r>
              <a:rPr spc="390" dirty="0" err="1">
                <a:solidFill>
                  <a:srgbClr val="FFFFFF"/>
                </a:solidFill>
              </a:rPr>
              <a:t>青年</a:t>
            </a:r>
            <a:r>
              <a:rPr spc="-5" dirty="0" err="1">
                <a:solidFill>
                  <a:srgbClr val="FFFFFF"/>
                </a:solidFill>
              </a:rPr>
              <a:t>A</a:t>
            </a:r>
            <a:r>
              <a:rPr spc="-1614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I  </a:t>
            </a:r>
            <a:r>
              <a:rPr spc="395" dirty="0">
                <a:solidFill>
                  <a:srgbClr val="FFFFFF"/>
                </a:solidFill>
              </a:rPr>
              <a:t>自强项</a:t>
            </a:r>
            <a:r>
              <a:rPr spc="-5" dirty="0">
                <a:solidFill>
                  <a:srgbClr val="FFFFFF"/>
                </a:solidFill>
              </a:rPr>
              <a:t>目</a:t>
            </a:r>
          </a:p>
        </p:txBody>
      </p:sp>
      <p:sp>
        <p:nvSpPr>
          <p:cNvPr id="14" name="object 14"/>
          <p:cNvSpPr/>
          <p:nvPr/>
        </p:nvSpPr>
        <p:spPr>
          <a:xfrm>
            <a:off x="1199388" y="1124750"/>
            <a:ext cx="768350" cy="768350"/>
          </a:xfrm>
          <a:custGeom>
            <a:avLst/>
            <a:gdLst/>
            <a:ahLst/>
            <a:cxnLst/>
            <a:rect l="l" t="t" r="r" b="b"/>
            <a:pathLst>
              <a:path w="768350" h="768350">
                <a:moveTo>
                  <a:pt x="384111" y="768083"/>
                </a:moveTo>
                <a:lnTo>
                  <a:pt x="335937" y="765090"/>
                </a:lnTo>
                <a:lnTo>
                  <a:pt x="289549" y="756353"/>
                </a:lnTo>
                <a:lnTo>
                  <a:pt x="245305" y="742232"/>
                </a:lnTo>
                <a:lnTo>
                  <a:pt x="203567" y="723085"/>
                </a:lnTo>
                <a:lnTo>
                  <a:pt x="164693" y="699272"/>
                </a:lnTo>
                <a:lnTo>
                  <a:pt x="129044" y="671155"/>
                </a:lnTo>
                <a:lnTo>
                  <a:pt x="96978" y="639092"/>
                </a:lnTo>
                <a:lnTo>
                  <a:pt x="68857" y="603443"/>
                </a:lnTo>
                <a:lnTo>
                  <a:pt x="45039" y="564569"/>
                </a:lnTo>
                <a:lnTo>
                  <a:pt x="25885" y="522828"/>
                </a:lnTo>
                <a:lnTo>
                  <a:pt x="11754" y="478582"/>
                </a:lnTo>
                <a:lnTo>
                  <a:pt x="3005" y="432189"/>
                </a:lnTo>
                <a:lnTo>
                  <a:pt x="0" y="384009"/>
                </a:lnTo>
                <a:lnTo>
                  <a:pt x="3005" y="335841"/>
                </a:lnTo>
                <a:lnTo>
                  <a:pt x="11754" y="289458"/>
                </a:lnTo>
                <a:lnTo>
                  <a:pt x="25885" y="245220"/>
                </a:lnTo>
                <a:lnTo>
                  <a:pt x="45039" y="203487"/>
                </a:lnTo>
                <a:lnTo>
                  <a:pt x="68857" y="164619"/>
                </a:lnTo>
                <a:lnTo>
                  <a:pt x="96978" y="128975"/>
                </a:lnTo>
                <a:lnTo>
                  <a:pt x="129044" y="96917"/>
                </a:lnTo>
                <a:lnTo>
                  <a:pt x="164693" y="68803"/>
                </a:lnTo>
                <a:lnTo>
                  <a:pt x="203567" y="44993"/>
                </a:lnTo>
                <a:lnTo>
                  <a:pt x="245305" y="25848"/>
                </a:lnTo>
                <a:lnTo>
                  <a:pt x="289549" y="11728"/>
                </a:lnTo>
                <a:lnTo>
                  <a:pt x="335937" y="2992"/>
                </a:lnTo>
                <a:lnTo>
                  <a:pt x="384111" y="0"/>
                </a:lnTo>
                <a:lnTo>
                  <a:pt x="432285" y="2992"/>
                </a:lnTo>
                <a:lnTo>
                  <a:pt x="478672" y="11728"/>
                </a:lnTo>
                <a:lnTo>
                  <a:pt x="522914" y="25849"/>
                </a:lnTo>
                <a:lnTo>
                  <a:pt x="564651" y="44994"/>
                </a:lnTo>
                <a:lnTo>
                  <a:pt x="603521" y="68804"/>
                </a:lnTo>
                <a:lnTo>
                  <a:pt x="639166" y="96919"/>
                </a:lnTo>
                <a:lnTo>
                  <a:pt x="671227" y="128979"/>
                </a:lnTo>
                <a:lnTo>
                  <a:pt x="699342" y="164625"/>
                </a:lnTo>
                <a:lnTo>
                  <a:pt x="723152" y="203495"/>
                </a:lnTo>
                <a:lnTo>
                  <a:pt x="742297" y="245231"/>
                </a:lnTo>
                <a:lnTo>
                  <a:pt x="756418" y="289473"/>
                </a:lnTo>
                <a:lnTo>
                  <a:pt x="765154" y="335861"/>
                </a:lnTo>
                <a:lnTo>
                  <a:pt x="768146" y="384035"/>
                </a:lnTo>
                <a:lnTo>
                  <a:pt x="765154" y="432209"/>
                </a:lnTo>
                <a:lnTo>
                  <a:pt x="756418" y="478597"/>
                </a:lnTo>
                <a:lnTo>
                  <a:pt x="742297" y="522840"/>
                </a:lnTo>
                <a:lnTo>
                  <a:pt x="723152" y="564577"/>
                </a:lnTo>
                <a:lnTo>
                  <a:pt x="699342" y="603449"/>
                </a:lnTo>
                <a:lnTo>
                  <a:pt x="671227" y="639096"/>
                </a:lnTo>
                <a:lnTo>
                  <a:pt x="639166" y="671157"/>
                </a:lnTo>
                <a:lnTo>
                  <a:pt x="603521" y="699274"/>
                </a:lnTo>
                <a:lnTo>
                  <a:pt x="564651" y="723085"/>
                </a:lnTo>
                <a:lnTo>
                  <a:pt x="522914" y="742232"/>
                </a:lnTo>
                <a:lnTo>
                  <a:pt x="478672" y="756354"/>
                </a:lnTo>
                <a:lnTo>
                  <a:pt x="432285" y="765091"/>
                </a:lnTo>
                <a:lnTo>
                  <a:pt x="384111" y="768083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992611" y="1676806"/>
            <a:ext cx="384175" cy="384175"/>
          </a:xfrm>
          <a:custGeom>
            <a:avLst/>
            <a:gdLst/>
            <a:ahLst/>
            <a:cxnLst/>
            <a:rect l="l" t="t" r="r" b="b"/>
            <a:pathLst>
              <a:path w="384175" h="384175">
                <a:moveTo>
                  <a:pt x="191947" y="384047"/>
                </a:moveTo>
                <a:lnTo>
                  <a:pt x="147921" y="378974"/>
                </a:lnTo>
                <a:lnTo>
                  <a:pt x="107507" y="364519"/>
                </a:lnTo>
                <a:lnTo>
                  <a:pt x="71859" y="341828"/>
                </a:lnTo>
                <a:lnTo>
                  <a:pt x="42131" y="312046"/>
                </a:lnTo>
                <a:lnTo>
                  <a:pt x="19475" y="276320"/>
                </a:lnTo>
                <a:lnTo>
                  <a:pt x="5047" y="235795"/>
                </a:lnTo>
                <a:lnTo>
                  <a:pt x="0" y="191617"/>
                </a:lnTo>
                <a:lnTo>
                  <a:pt x="5047" y="147736"/>
                </a:lnTo>
                <a:lnTo>
                  <a:pt x="19475" y="107426"/>
                </a:lnTo>
                <a:lnTo>
                  <a:pt x="42131" y="71844"/>
                </a:lnTo>
                <a:lnTo>
                  <a:pt x="71859" y="42151"/>
                </a:lnTo>
                <a:lnTo>
                  <a:pt x="107507" y="19507"/>
                </a:lnTo>
                <a:lnTo>
                  <a:pt x="147921" y="5070"/>
                </a:lnTo>
                <a:lnTo>
                  <a:pt x="191947" y="0"/>
                </a:lnTo>
                <a:lnTo>
                  <a:pt x="235978" y="5071"/>
                </a:lnTo>
                <a:lnTo>
                  <a:pt x="276397" y="19516"/>
                </a:lnTo>
                <a:lnTo>
                  <a:pt x="312051" y="42183"/>
                </a:lnTo>
                <a:lnTo>
                  <a:pt x="341788" y="71920"/>
                </a:lnTo>
                <a:lnTo>
                  <a:pt x="364455" y="107574"/>
                </a:lnTo>
                <a:lnTo>
                  <a:pt x="378900" y="147992"/>
                </a:lnTo>
                <a:lnTo>
                  <a:pt x="383971" y="192023"/>
                </a:lnTo>
                <a:lnTo>
                  <a:pt x="378900" y="236051"/>
                </a:lnTo>
                <a:lnTo>
                  <a:pt x="364455" y="276468"/>
                </a:lnTo>
                <a:lnTo>
                  <a:pt x="341788" y="312122"/>
                </a:lnTo>
                <a:lnTo>
                  <a:pt x="312051" y="341860"/>
                </a:lnTo>
                <a:lnTo>
                  <a:pt x="276397" y="364529"/>
                </a:lnTo>
                <a:lnTo>
                  <a:pt x="235978" y="378976"/>
                </a:lnTo>
                <a:lnTo>
                  <a:pt x="191947" y="384047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17976" y="516445"/>
            <a:ext cx="366395" cy="365760"/>
          </a:xfrm>
          <a:custGeom>
            <a:avLst/>
            <a:gdLst/>
            <a:ahLst/>
            <a:cxnLst/>
            <a:rect l="l" t="t" r="r" b="b"/>
            <a:pathLst>
              <a:path w="366395" h="365759">
                <a:moveTo>
                  <a:pt x="183007" y="365582"/>
                </a:moveTo>
                <a:lnTo>
                  <a:pt x="134409" y="359052"/>
                </a:lnTo>
                <a:lnTo>
                  <a:pt x="90727" y="340625"/>
                </a:lnTo>
                <a:lnTo>
                  <a:pt x="53700" y="312043"/>
                </a:lnTo>
                <a:lnTo>
                  <a:pt x="25108" y="275131"/>
                </a:lnTo>
                <a:lnTo>
                  <a:pt x="6620" y="231545"/>
                </a:lnTo>
                <a:lnTo>
                  <a:pt x="0" y="183070"/>
                </a:lnTo>
                <a:lnTo>
                  <a:pt x="6620" y="134359"/>
                </a:lnTo>
                <a:lnTo>
                  <a:pt x="25108" y="90615"/>
                </a:lnTo>
                <a:lnTo>
                  <a:pt x="53727" y="53573"/>
                </a:lnTo>
                <a:lnTo>
                  <a:pt x="90765" y="24956"/>
                </a:lnTo>
                <a:lnTo>
                  <a:pt x="134422" y="6529"/>
                </a:lnTo>
                <a:lnTo>
                  <a:pt x="183007" y="0"/>
                </a:lnTo>
                <a:lnTo>
                  <a:pt x="231602" y="6530"/>
                </a:lnTo>
                <a:lnTo>
                  <a:pt x="275275" y="24966"/>
                </a:lnTo>
                <a:lnTo>
                  <a:pt x="312280" y="53573"/>
                </a:lnTo>
                <a:lnTo>
                  <a:pt x="340832" y="90533"/>
                </a:lnTo>
                <a:lnTo>
                  <a:pt x="359256" y="134198"/>
                </a:lnTo>
                <a:lnTo>
                  <a:pt x="365785" y="182791"/>
                </a:lnTo>
                <a:lnTo>
                  <a:pt x="359256" y="231384"/>
                </a:lnTo>
                <a:lnTo>
                  <a:pt x="340832" y="275049"/>
                </a:lnTo>
                <a:lnTo>
                  <a:pt x="312253" y="312043"/>
                </a:lnTo>
                <a:lnTo>
                  <a:pt x="275237" y="340636"/>
                </a:lnTo>
                <a:lnTo>
                  <a:pt x="231589" y="359053"/>
                </a:lnTo>
                <a:lnTo>
                  <a:pt x="183007" y="365582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700259" y="3671963"/>
            <a:ext cx="1047750" cy="1047115"/>
          </a:xfrm>
          <a:custGeom>
            <a:avLst/>
            <a:gdLst/>
            <a:ahLst/>
            <a:cxnLst/>
            <a:rect l="l" t="t" r="r" b="b"/>
            <a:pathLst>
              <a:path w="1047750" h="1047114">
                <a:moveTo>
                  <a:pt x="524192" y="1046886"/>
                </a:moveTo>
                <a:lnTo>
                  <a:pt x="476548" y="1044747"/>
                </a:lnTo>
                <a:lnTo>
                  <a:pt x="430100" y="1038453"/>
                </a:lnTo>
                <a:lnTo>
                  <a:pt x="385034" y="1028188"/>
                </a:lnTo>
                <a:lnTo>
                  <a:pt x="341533" y="1014138"/>
                </a:lnTo>
                <a:lnTo>
                  <a:pt x="299781" y="996487"/>
                </a:lnTo>
                <a:lnTo>
                  <a:pt x="259963" y="975421"/>
                </a:lnTo>
                <a:lnTo>
                  <a:pt x="222262" y="951123"/>
                </a:lnTo>
                <a:lnTo>
                  <a:pt x="186862" y="923779"/>
                </a:lnTo>
                <a:lnTo>
                  <a:pt x="153949" y="893573"/>
                </a:lnTo>
                <a:lnTo>
                  <a:pt x="123706" y="860691"/>
                </a:lnTo>
                <a:lnTo>
                  <a:pt x="96316" y="825316"/>
                </a:lnTo>
                <a:lnTo>
                  <a:pt x="71966" y="787635"/>
                </a:lnTo>
                <a:lnTo>
                  <a:pt x="50839" y="747831"/>
                </a:lnTo>
                <a:lnTo>
                  <a:pt x="33119" y="706089"/>
                </a:lnTo>
                <a:lnTo>
                  <a:pt x="18991" y="662595"/>
                </a:lnTo>
                <a:lnTo>
                  <a:pt x="8640" y="617532"/>
                </a:lnTo>
                <a:lnTo>
                  <a:pt x="2250" y="571087"/>
                </a:lnTo>
                <a:lnTo>
                  <a:pt x="0" y="523608"/>
                </a:lnTo>
                <a:lnTo>
                  <a:pt x="2276" y="475799"/>
                </a:lnTo>
                <a:lnTo>
                  <a:pt x="8683" y="429353"/>
                </a:lnTo>
                <a:lnTo>
                  <a:pt x="19044" y="384291"/>
                </a:lnTo>
                <a:lnTo>
                  <a:pt x="33177" y="340796"/>
                </a:lnTo>
                <a:lnTo>
                  <a:pt x="50898" y="299055"/>
                </a:lnTo>
                <a:lnTo>
                  <a:pt x="72024" y="259251"/>
                </a:lnTo>
                <a:lnTo>
                  <a:pt x="96370" y="221569"/>
                </a:lnTo>
                <a:lnTo>
                  <a:pt x="123753" y="186195"/>
                </a:lnTo>
                <a:lnTo>
                  <a:pt x="153990" y="153312"/>
                </a:lnTo>
                <a:lnTo>
                  <a:pt x="186897" y="123107"/>
                </a:lnTo>
                <a:lnTo>
                  <a:pt x="222289" y="95763"/>
                </a:lnTo>
                <a:lnTo>
                  <a:pt x="259984" y="71465"/>
                </a:lnTo>
                <a:lnTo>
                  <a:pt x="299796" y="50398"/>
                </a:lnTo>
                <a:lnTo>
                  <a:pt x="341543" y="32747"/>
                </a:lnTo>
                <a:lnTo>
                  <a:pt x="385040" y="18697"/>
                </a:lnTo>
                <a:lnTo>
                  <a:pt x="430103" y="8433"/>
                </a:lnTo>
                <a:lnTo>
                  <a:pt x="476548" y="2139"/>
                </a:lnTo>
                <a:lnTo>
                  <a:pt x="524192" y="0"/>
                </a:lnTo>
                <a:lnTo>
                  <a:pt x="571836" y="2139"/>
                </a:lnTo>
                <a:lnTo>
                  <a:pt x="618283" y="8433"/>
                </a:lnTo>
                <a:lnTo>
                  <a:pt x="663346" y="18698"/>
                </a:lnTo>
                <a:lnTo>
                  <a:pt x="706843" y="32749"/>
                </a:lnTo>
                <a:lnTo>
                  <a:pt x="748587" y="50402"/>
                </a:lnTo>
                <a:lnTo>
                  <a:pt x="788393" y="71471"/>
                </a:lnTo>
                <a:lnTo>
                  <a:pt x="826078" y="95772"/>
                </a:lnTo>
                <a:lnTo>
                  <a:pt x="861456" y="123121"/>
                </a:lnTo>
                <a:lnTo>
                  <a:pt x="894341" y="153333"/>
                </a:lnTo>
                <a:lnTo>
                  <a:pt x="924550" y="186223"/>
                </a:lnTo>
                <a:lnTo>
                  <a:pt x="951896" y="221607"/>
                </a:lnTo>
                <a:lnTo>
                  <a:pt x="976196" y="259300"/>
                </a:lnTo>
                <a:lnTo>
                  <a:pt x="997263" y="299117"/>
                </a:lnTo>
                <a:lnTo>
                  <a:pt x="1014912" y="340874"/>
                </a:lnTo>
                <a:lnTo>
                  <a:pt x="1028959" y="384386"/>
                </a:lnTo>
                <a:lnTo>
                  <a:pt x="1039218" y="429469"/>
                </a:lnTo>
                <a:lnTo>
                  <a:pt x="1045502" y="475938"/>
                </a:lnTo>
                <a:lnTo>
                  <a:pt x="1047635" y="523443"/>
                </a:lnTo>
                <a:lnTo>
                  <a:pt x="1045477" y="571226"/>
                </a:lnTo>
                <a:lnTo>
                  <a:pt x="1039175" y="617648"/>
                </a:lnTo>
                <a:lnTo>
                  <a:pt x="1028906" y="662690"/>
                </a:lnTo>
                <a:lnTo>
                  <a:pt x="1014854" y="706167"/>
                </a:lnTo>
                <a:lnTo>
                  <a:pt x="997204" y="747893"/>
                </a:lnTo>
                <a:lnTo>
                  <a:pt x="976138" y="787684"/>
                </a:lnTo>
                <a:lnTo>
                  <a:pt x="951843" y="825354"/>
                </a:lnTo>
                <a:lnTo>
                  <a:pt x="924502" y="860719"/>
                </a:lnTo>
                <a:lnTo>
                  <a:pt x="894300" y="893594"/>
                </a:lnTo>
                <a:lnTo>
                  <a:pt x="861421" y="923793"/>
                </a:lnTo>
                <a:lnTo>
                  <a:pt x="826051" y="951133"/>
                </a:lnTo>
                <a:lnTo>
                  <a:pt x="788372" y="975427"/>
                </a:lnTo>
                <a:lnTo>
                  <a:pt x="748572" y="996491"/>
                </a:lnTo>
                <a:lnTo>
                  <a:pt x="706833" y="1014140"/>
                </a:lnTo>
                <a:lnTo>
                  <a:pt x="663341" y="1028189"/>
                </a:lnTo>
                <a:lnTo>
                  <a:pt x="618280" y="1038453"/>
                </a:lnTo>
                <a:lnTo>
                  <a:pt x="571835" y="1044747"/>
                </a:lnTo>
                <a:lnTo>
                  <a:pt x="524192" y="1046886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8972" y="3856621"/>
            <a:ext cx="532765" cy="532765"/>
          </a:xfrm>
          <a:custGeom>
            <a:avLst/>
            <a:gdLst/>
            <a:ahLst/>
            <a:cxnLst/>
            <a:rect l="l" t="t" r="r" b="b"/>
            <a:pathLst>
              <a:path w="532765" h="532764">
                <a:moveTo>
                  <a:pt x="266115" y="532485"/>
                </a:moveTo>
                <a:lnTo>
                  <a:pt x="218258" y="528195"/>
                </a:lnTo>
                <a:lnTo>
                  <a:pt x="173216" y="515823"/>
                </a:lnTo>
                <a:lnTo>
                  <a:pt x="131743" y="496118"/>
                </a:lnTo>
                <a:lnTo>
                  <a:pt x="94590" y="469829"/>
                </a:lnTo>
                <a:lnTo>
                  <a:pt x="62512" y="437702"/>
                </a:lnTo>
                <a:lnTo>
                  <a:pt x="36260" y="400488"/>
                </a:lnTo>
                <a:lnTo>
                  <a:pt x="16589" y="358933"/>
                </a:lnTo>
                <a:lnTo>
                  <a:pt x="4251" y="313787"/>
                </a:lnTo>
                <a:lnTo>
                  <a:pt x="0" y="265798"/>
                </a:lnTo>
                <a:lnTo>
                  <a:pt x="4251" y="218073"/>
                </a:lnTo>
                <a:lnTo>
                  <a:pt x="16589" y="173133"/>
                </a:lnTo>
                <a:lnTo>
                  <a:pt x="36260" y="131733"/>
                </a:lnTo>
                <a:lnTo>
                  <a:pt x="62512" y="94630"/>
                </a:lnTo>
                <a:lnTo>
                  <a:pt x="94590" y="62578"/>
                </a:lnTo>
                <a:lnTo>
                  <a:pt x="131743" y="36333"/>
                </a:lnTo>
                <a:lnTo>
                  <a:pt x="173216" y="16652"/>
                </a:lnTo>
                <a:lnTo>
                  <a:pt x="218258" y="4288"/>
                </a:lnTo>
                <a:lnTo>
                  <a:pt x="266115" y="0"/>
                </a:lnTo>
                <a:lnTo>
                  <a:pt x="313972" y="4289"/>
                </a:lnTo>
                <a:lnTo>
                  <a:pt x="359014" y="16656"/>
                </a:lnTo>
                <a:lnTo>
                  <a:pt x="400489" y="36350"/>
                </a:lnTo>
                <a:lnTo>
                  <a:pt x="437646" y="62617"/>
                </a:lnTo>
                <a:lnTo>
                  <a:pt x="469733" y="94706"/>
                </a:lnTo>
                <a:lnTo>
                  <a:pt x="495998" y="131865"/>
                </a:lnTo>
                <a:lnTo>
                  <a:pt x="515690" y="173342"/>
                </a:lnTo>
                <a:lnTo>
                  <a:pt x="528056" y="218385"/>
                </a:lnTo>
                <a:lnTo>
                  <a:pt x="532345" y="266242"/>
                </a:lnTo>
                <a:lnTo>
                  <a:pt x="528056" y="314099"/>
                </a:lnTo>
                <a:lnTo>
                  <a:pt x="515690" y="359143"/>
                </a:lnTo>
                <a:lnTo>
                  <a:pt x="495998" y="400620"/>
                </a:lnTo>
                <a:lnTo>
                  <a:pt x="469733" y="437779"/>
                </a:lnTo>
                <a:lnTo>
                  <a:pt x="437646" y="469868"/>
                </a:lnTo>
                <a:lnTo>
                  <a:pt x="400489" y="496135"/>
                </a:lnTo>
                <a:lnTo>
                  <a:pt x="359014" y="515828"/>
                </a:lnTo>
                <a:lnTo>
                  <a:pt x="313972" y="528196"/>
                </a:lnTo>
                <a:lnTo>
                  <a:pt x="266115" y="532485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613647" y="730719"/>
            <a:ext cx="650875" cy="650875"/>
          </a:xfrm>
          <a:custGeom>
            <a:avLst/>
            <a:gdLst/>
            <a:ahLst/>
            <a:cxnLst/>
            <a:rect l="l" t="t" r="r" b="b"/>
            <a:pathLst>
              <a:path w="650875" h="650875">
                <a:moveTo>
                  <a:pt x="325564" y="650290"/>
                </a:moveTo>
                <a:lnTo>
                  <a:pt x="277514" y="646765"/>
                </a:lnTo>
                <a:lnTo>
                  <a:pt x="231649" y="636523"/>
                </a:lnTo>
                <a:lnTo>
                  <a:pt x="188470" y="620069"/>
                </a:lnTo>
                <a:lnTo>
                  <a:pt x="148479" y="597905"/>
                </a:lnTo>
                <a:lnTo>
                  <a:pt x="112178" y="570535"/>
                </a:lnTo>
                <a:lnTo>
                  <a:pt x="80069" y="538461"/>
                </a:lnTo>
                <a:lnTo>
                  <a:pt x="52654" y="502187"/>
                </a:lnTo>
                <a:lnTo>
                  <a:pt x="30476" y="462317"/>
                </a:lnTo>
                <a:lnTo>
                  <a:pt x="13955" y="419195"/>
                </a:lnTo>
                <a:lnTo>
                  <a:pt x="3629" y="373391"/>
                </a:lnTo>
                <a:lnTo>
                  <a:pt x="0" y="325412"/>
                </a:lnTo>
                <a:lnTo>
                  <a:pt x="3629" y="277299"/>
                </a:lnTo>
                <a:lnTo>
                  <a:pt x="13955" y="231387"/>
                </a:lnTo>
                <a:lnTo>
                  <a:pt x="30476" y="188178"/>
                </a:lnTo>
                <a:lnTo>
                  <a:pt x="52744" y="148103"/>
                </a:lnTo>
                <a:lnTo>
                  <a:pt x="80145" y="111829"/>
                </a:lnTo>
                <a:lnTo>
                  <a:pt x="112236" y="79755"/>
                </a:lnTo>
                <a:lnTo>
                  <a:pt x="148520" y="52384"/>
                </a:lnTo>
                <a:lnTo>
                  <a:pt x="188494" y="30221"/>
                </a:lnTo>
                <a:lnTo>
                  <a:pt x="231660" y="13766"/>
                </a:lnTo>
                <a:lnTo>
                  <a:pt x="277518" y="3525"/>
                </a:lnTo>
                <a:lnTo>
                  <a:pt x="325564" y="0"/>
                </a:lnTo>
                <a:lnTo>
                  <a:pt x="373611" y="3525"/>
                </a:lnTo>
                <a:lnTo>
                  <a:pt x="419472" y="13768"/>
                </a:lnTo>
                <a:lnTo>
                  <a:pt x="462644" y="30226"/>
                </a:lnTo>
                <a:lnTo>
                  <a:pt x="502623" y="52397"/>
                </a:lnTo>
                <a:lnTo>
                  <a:pt x="538905" y="79780"/>
                </a:lnTo>
                <a:lnTo>
                  <a:pt x="570987" y="111872"/>
                </a:lnTo>
                <a:lnTo>
                  <a:pt x="598363" y="148172"/>
                </a:lnTo>
                <a:lnTo>
                  <a:pt x="620488" y="188075"/>
                </a:lnTo>
                <a:lnTo>
                  <a:pt x="636942" y="231241"/>
                </a:lnTo>
                <a:lnTo>
                  <a:pt x="647184" y="277099"/>
                </a:lnTo>
                <a:lnTo>
                  <a:pt x="650709" y="325145"/>
                </a:lnTo>
                <a:lnTo>
                  <a:pt x="647184" y="373191"/>
                </a:lnTo>
                <a:lnTo>
                  <a:pt x="636942" y="419048"/>
                </a:lnTo>
                <a:lnTo>
                  <a:pt x="620488" y="462215"/>
                </a:lnTo>
                <a:lnTo>
                  <a:pt x="598273" y="502255"/>
                </a:lnTo>
                <a:lnTo>
                  <a:pt x="570911" y="538504"/>
                </a:lnTo>
                <a:lnTo>
                  <a:pt x="538847" y="570560"/>
                </a:lnTo>
                <a:lnTo>
                  <a:pt x="502583" y="597918"/>
                </a:lnTo>
                <a:lnTo>
                  <a:pt x="462620" y="620075"/>
                </a:lnTo>
                <a:lnTo>
                  <a:pt x="419460" y="636525"/>
                </a:lnTo>
                <a:lnTo>
                  <a:pt x="373607" y="646765"/>
                </a:lnTo>
                <a:lnTo>
                  <a:pt x="325564" y="65029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10255" y="2833623"/>
            <a:ext cx="786130" cy="786130"/>
          </a:xfrm>
          <a:custGeom>
            <a:avLst/>
            <a:gdLst/>
            <a:ahLst/>
            <a:cxnLst/>
            <a:rect l="l" t="t" r="r" b="b"/>
            <a:pathLst>
              <a:path w="786129" h="786129">
                <a:moveTo>
                  <a:pt x="393039" y="786041"/>
                </a:moveTo>
                <a:lnTo>
                  <a:pt x="343738" y="782978"/>
                </a:lnTo>
                <a:lnTo>
                  <a:pt x="296264" y="774036"/>
                </a:lnTo>
                <a:lnTo>
                  <a:pt x="250986" y="759582"/>
                </a:lnTo>
                <a:lnTo>
                  <a:pt x="208272" y="739983"/>
                </a:lnTo>
                <a:lnTo>
                  <a:pt x="168491" y="715606"/>
                </a:lnTo>
                <a:lnTo>
                  <a:pt x="132011" y="686819"/>
                </a:lnTo>
                <a:lnTo>
                  <a:pt x="99199" y="653989"/>
                </a:lnTo>
                <a:lnTo>
                  <a:pt x="70425" y="617484"/>
                </a:lnTo>
                <a:lnTo>
                  <a:pt x="46056" y="577671"/>
                </a:lnTo>
                <a:lnTo>
                  <a:pt x="26461" y="534916"/>
                </a:lnTo>
                <a:lnTo>
                  <a:pt x="12008" y="489589"/>
                </a:lnTo>
                <a:lnTo>
                  <a:pt x="3064" y="442056"/>
                </a:lnTo>
                <a:lnTo>
                  <a:pt x="0" y="392683"/>
                </a:lnTo>
                <a:lnTo>
                  <a:pt x="3064" y="343455"/>
                </a:lnTo>
                <a:lnTo>
                  <a:pt x="12008" y="296043"/>
                </a:lnTo>
                <a:lnTo>
                  <a:pt x="26461" y="250817"/>
                </a:lnTo>
                <a:lnTo>
                  <a:pt x="46056" y="208146"/>
                </a:lnTo>
                <a:lnTo>
                  <a:pt x="70425" y="168399"/>
                </a:lnTo>
                <a:lnTo>
                  <a:pt x="99199" y="131946"/>
                </a:lnTo>
                <a:lnTo>
                  <a:pt x="132011" y="99155"/>
                </a:lnTo>
                <a:lnTo>
                  <a:pt x="168491" y="70396"/>
                </a:lnTo>
                <a:lnTo>
                  <a:pt x="208272" y="46038"/>
                </a:lnTo>
                <a:lnTo>
                  <a:pt x="250986" y="26450"/>
                </a:lnTo>
                <a:lnTo>
                  <a:pt x="296264" y="12001"/>
                </a:lnTo>
                <a:lnTo>
                  <a:pt x="343738" y="3061"/>
                </a:lnTo>
                <a:lnTo>
                  <a:pt x="393039" y="0"/>
                </a:lnTo>
                <a:lnTo>
                  <a:pt x="442338" y="3062"/>
                </a:lnTo>
                <a:lnTo>
                  <a:pt x="489809" y="12003"/>
                </a:lnTo>
                <a:lnTo>
                  <a:pt x="535085" y="26454"/>
                </a:lnTo>
                <a:lnTo>
                  <a:pt x="577797" y="46048"/>
                </a:lnTo>
                <a:lnTo>
                  <a:pt x="617577" y="70415"/>
                </a:lnTo>
                <a:lnTo>
                  <a:pt x="654055" y="99189"/>
                </a:lnTo>
                <a:lnTo>
                  <a:pt x="686865" y="131999"/>
                </a:lnTo>
                <a:lnTo>
                  <a:pt x="715638" y="168479"/>
                </a:lnTo>
                <a:lnTo>
                  <a:pt x="740006" y="208260"/>
                </a:lnTo>
                <a:lnTo>
                  <a:pt x="759599" y="250973"/>
                </a:lnTo>
                <a:lnTo>
                  <a:pt x="774050" y="296251"/>
                </a:lnTo>
                <a:lnTo>
                  <a:pt x="782991" y="343725"/>
                </a:lnTo>
                <a:lnTo>
                  <a:pt x="786053" y="393026"/>
                </a:lnTo>
                <a:lnTo>
                  <a:pt x="782991" y="442325"/>
                </a:lnTo>
                <a:lnTo>
                  <a:pt x="774050" y="489797"/>
                </a:lnTo>
                <a:lnTo>
                  <a:pt x="759599" y="535073"/>
                </a:lnTo>
                <a:lnTo>
                  <a:pt x="740006" y="577784"/>
                </a:lnTo>
                <a:lnTo>
                  <a:pt x="715638" y="617564"/>
                </a:lnTo>
                <a:lnTo>
                  <a:pt x="686865" y="654043"/>
                </a:lnTo>
                <a:lnTo>
                  <a:pt x="654055" y="686853"/>
                </a:lnTo>
                <a:lnTo>
                  <a:pt x="617577" y="715626"/>
                </a:lnTo>
                <a:lnTo>
                  <a:pt x="577797" y="739993"/>
                </a:lnTo>
                <a:lnTo>
                  <a:pt x="535085" y="759586"/>
                </a:lnTo>
                <a:lnTo>
                  <a:pt x="489809" y="774038"/>
                </a:lnTo>
                <a:lnTo>
                  <a:pt x="442338" y="782978"/>
                </a:lnTo>
                <a:lnTo>
                  <a:pt x="393039" y="786041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53945" y="695591"/>
            <a:ext cx="1765935" cy="545465"/>
          </a:xfrm>
          <a:custGeom>
            <a:avLst/>
            <a:gdLst/>
            <a:ahLst/>
            <a:cxnLst/>
            <a:rect l="l" t="t" r="r" b="b"/>
            <a:pathLst>
              <a:path w="1765935" h="545465">
                <a:moveTo>
                  <a:pt x="2222" y="545287"/>
                </a:moveTo>
                <a:lnTo>
                  <a:pt x="0" y="537997"/>
                </a:lnTo>
                <a:lnTo>
                  <a:pt x="1763141" y="0"/>
                </a:lnTo>
                <a:lnTo>
                  <a:pt x="1765363" y="7289"/>
                </a:lnTo>
                <a:lnTo>
                  <a:pt x="2222" y="5452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262998" y="1052309"/>
            <a:ext cx="1787525" cy="684530"/>
          </a:xfrm>
          <a:custGeom>
            <a:avLst/>
            <a:gdLst/>
            <a:ahLst/>
            <a:cxnLst/>
            <a:rect l="l" t="t" r="r" b="b"/>
            <a:pathLst>
              <a:path w="1787525" h="684530">
                <a:moveTo>
                  <a:pt x="1784438" y="684301"/>
                </a:moveTo>
                <a:lnTo>
                  <a:pt x="0" y="7124"/>
                </a:lnTo>
                <a:lnTo>
                  <a:pt x="2705" y="0"/>
                </a:lnTo>
                <a:lnTo>
                  <a:pt x="1787144" y="677176"/>
                </a:lnTo>
                <a:lnTo>
                  <a:pt x="1784438" y="68430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78771" y="5387975"/>
            <a:ext cx="5775325" cy="495934"/>
          </a:xfrm>
          <a:custGeom>
            <a:avLst/>
            <a:gdLst/>
            <a:ahLst/>
            <a:cxnLst/>
            <a:rect l="l" t="t" r="r" b="b"/>
            <a:pathLst>
              <a:path w="5775325" h="495935">
                <a:moveTo>
                  <a:pt x="647" y="495706"/>
                </a:moveTo>
                <a:lnTo>
                  <a:pt x="0" y="488111"/>
                </a:lnTo>
                <a:lnTo>
                  <a:pt x="5774677" y="0"/>
                </a:lnTo>
                <a:lnTo>
                  <a:pt x="5775325" y="7594"/>
                </a:lnTo>
                <a:lnTo>
                  <a:pt x="647" y="49570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70698" y="4308373"/>
            <a:ext cx="1432560" cy="1376045"/>
          </a:xfrm>
          <a:custGeom>
            <a:avLst/>
            <a:gdLst/>
            <a:ahLst/>
            <a:cxnLst/>
            <a:rect l="l" t="t" r="r" b="b"/>
            <a:pathLst>
              <a:path w="1432560" h="1376045">
                <a:moveTo>
                  <a:pt x="1426730" y="1375829"/>
                </a:moveTo>
                <a:lnTo>
                  <a:pt x="0" y="5499"/>
                </a:lnTo>
                <a:lnTo>
                  <a:pt x="5283" y="0"/>
                </a:lnTo>
                <a:lnTo>
                  <a:pt x="1432001" y="1370342"/>
                </a:lnTo>
                <a:lnTo>
                  <a:pt x="1426730" y="137582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81277" y="1780108"/>
            <a:ext cx="134620" cy="2077085"/>
          </a:xfrm>
          <a:custGeom>
            <a:avLst/>
            <a:gdLst/>
            <a:ahLst/>
            <a:cxnLst/>
            <a:rect l="l" t="t" r="r" b="b"/>
            <a:pathLst>
              <a:path w="134619" h="2077085">
                <a:moveTo>
                  <a:pt x="7607" y="2076754"/>
                </a:moveTo>
                <a:lnTo>
                  <a:pt x="0" y="2076284"/>
                </a:lnTo>
                <a:lnTo>
                  <a:pt x="126860" y="0"/>
                </a:lnTo>
                <a:lnTo>
                  <a:pt x="134467" y="469"/>
                </a:lnTo>
                <a:lnTo>
                  <a:pt x="7607" y="20767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52244" y="1777771"/>
            <a:ext cx="1076325" cy="1174115"/>
          </a:xfrm>
          <a:custGeom>
            <a:avLst/>
            <a:gdLst/>
            <a:ahLst/>
            <a:cxnLst/>
            <a:rect l="l" t="t" r="r" b="b"/>
            <a:pathLst>
              <a:path w="1076325" h="1174114">
                <a:moveTo>
                  <a:pt x="1070330" y="1173543"/>
                </a:moveTo>
                <a:lnTo>
                  <a:pt x="0" y="5143"/>
                </a:lnTo>
                <a:lnTo>
                  <a:pt x="5626" y="0"/>
                </a:lnTo>
                <a:lnTo>
                  <a:pt x="1075944" y="1168387"/>
                </a:lnTo>
                <a:lnTo>
                  <a:pt x="1070330" y="11735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99650" y="880910"/>
            <a:ext cx="605155" cy="1953895"/>
          </a:xfrm>
          <a:custGeom>
            <a:avLst/>
            <a:gdLst/>
            <a:ahLst/>
            <a:cxnLst/>
            <a:rect l="l" t="t" r="r" b="b"/>
            <a:pathLst>
              <a:path w="605154" h="1953895">
                <a:moveTo>
                  <a:pt x="7289" y="1953831"/>
                </a:moveTo>
                <a:lnTo>
                  <a:pt x="0" y="1951596"/>
                </a:lnTo>
                <a:lnTo>
                  <a:pt x="597687" y="0"/>
                </a:lnTo>
                <a:lnTo>
                  <a:pt x="604977" y="2235"/>
                </a:lnTo>
                <a:lnTo>
                  <a:pt x="7289" y="195383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49844" y="3501047"/>
            <a:ext cx="1477010" cy="625475"/>
          </a:xfrm>
          <a:custGeom>
            <a:avLst/>
            <a:gdLst/>
            <a:ahLst/>
            <a:cxnLst/>
            <a:rect l="l" t="t" r="r" b="b"/>
            <a:pathLst>
              <a:path w="1477010" h="625475">
                <a:moveTo>
                  <a:pt x="2959" y="625335"/>
                </a:moveTo>
                <a:lnTo>
                  <a:pt x="0" y="618312"/>
                </a:lnTo>
                <a:lnTo>
                  <a:pt x="1474063" y="0"/>
                </a:lnTo>
                <a:lnTo>
                  <a:pt x="1477010" y="7023"/>
                </a:lnTo>
                <a:lnTo>
                  <a:pt x="2959" y="62533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994698" y="3619271"/>
            <a:ext cx="212725" cy="1980564"/>
          </a:xfrm>
          <a:custGeom>
            <a:avLst/>
            <a:gdLst/>
            <a:ahLst/>
            <a:cxnLst/>
            <a:rect l="l" t="t" r="r" b="b"/>
            <a:pathLst>
              <a:path w="212725" h="1980564">
                <a:moveTo>
                  <a:pt x="7581" y="1980387"/>
                </a:moveTo>
                <a:lnTo>
                  <a:pt x="0" y="1979612"/>
                </a:lnTo>
                <a:lnTo>
                  <a:pt x="204800" y="0"/>
                </a:lnTo>
                <a:lnTo>
                  <a:pt x="212382" y="787"/>
                </a:lnTo>
                <a:lnTo>
                  <a:pt x="7581" y="19803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70279" y="826223"/>
            <a:ext cx="2305050" cy="3110865"/>
          </a:xfrm>
          <a:custGeom>
            <a:avLst/>
            <a:gdLst/>
            <a:ahLst/>
            <a:cxnLst/>
            <a:rect l="l" t="t" r="r" b="b"/>
            <a:pathLst>
              <a:path w="2305050" h="3110865">
                <a:moveTo>
                  <a:pt x="6121" y="3110649"/>
                </a:moveTo>
                <a:lnTo>
                  <a:pt x="0" y="3106115"/>
                </a:lnTo>
                <a:lnTo>
                  <a:pt x="2298382" y="0"/>
                </a:lnTo>
                <a:lnTo>
                  <a:pt x="2304516" y="4533"/>
                </a:lnTo>
                <a:lnTo>
                  <a:pt x="6121" y="311064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165640" y="1284236"/>
            <a:ext cx="1062355" cy="2389505"/>
          </a:xfrm>
          <a:custGeom>
            <a:avLst/>
            <a:gdLst/>
            <a:ahLst/>
            <a:cxnLst/>
            <a:rect l="l" t="t" r="r" b="b"/>
            <a:pathLst>
              <a:path w="1062354" h="2389504">
                <a:moveTo>
                  <a:pt x="1055331" y="2389263"/>
                </a:moveTo>
                <a:lnTo>
                  <a:pt x="0" y="3086"/>
                </a:lnTo>
                <a:lnTo>
                  <a:pt x="6959" y="0"/>
                </a:lnTo>
                <a:lnTo>
                  <a:pt x="1062304" y="2386177"/>
                </a:lnTo>
                <a:lnTo>
                  <a:pt x="1055331" y="23892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35415" y="1380680"/>
            <a:ext cx="332740" cy="3801110"/>
          </a:xfrm>
          <a:custGeom>
            <a:avLst/>
            <a:gdLst/>
            <a:ahLst/>
            <a:cxnLst/>
            <a:rect l="l" t="t" r="r" b="b"/>
            <a:pathLst>
              <a:path w="332740" h="3801110">
                <a:moveTo>
                  <a:pt x="325145" y="3800843"/>
                </a:moveTo>
                <a:lnTo>
                  <a:pt x="0" y="647"/>
                </a:lnTo>
                <a:lnTo>
                  <a:pt x="7594" y="0"/>
                </a:lnTo>
                <a:lnTo>
                  <a:pt x="332739" y="3800195"/>
                </a:lnTo>
                <a:lnTo>
                  <a:pt x="325145" y="38008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0"/>
            <a:ext cx="1083564" cy="10835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0" y="6763511"/>
            <a:ext cx="12192000" cy="94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49590">
              <a:lnSpc>
                <a:spcPct val="100000"/>
              </a:lnSpc>
              <a:spcBef>
                <a:spcPts val="95"/>
              </a:spcBef>
            </a:pPr>
            <a:r>
              <a:rPr dirty="0"/>
              <a:t>本次授课的逻</a:t>
            </a:r>
            <a:r>
              <a:rPr spc="-5" dirty="0"/>
              <a:t>辑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33410" y="5802198"/>
            <a:ext cx="16516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三项原</a:t>
            </a:r>
            <a:r>
              <a:rPr sz="3200" spc="0" dirty="0">
                <a:latin typeface="黑体"/>
                <a:cs typeface="黑体"/>
              </a:rPr>
              <a:t>则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66009" y="5802198"/>
            <a:ext cx="16516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师兄授</a:t>
            </a:r>
            <a:r>
              <a:rPr sz="3200" spc="0" dirty="0">
                <a:latin typeface="黑体"/>
                <a:cs typeface="黑体"/>
              </a:rPr>
              <a:t>课</a:t>
            </a:r>
            <a:endParaRPr sz="3200" dirty="0">
              <a:latin typeface="黑体"/>
              <a:cs typeface="黑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15793" y="2736049"/>
            <a:ext cx="1050216" cy="985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73530" y="2879559"/>
            <a:ext cx="534035" cy="57531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 marR="5080">
              <a:lnSpc>
                <a:spcPts val="1920"/>
              </a:lnSpc>
              <a:spcBef>
                <a:spcPts val="565"/>
              </a:spcBef>
            </a:pPr>
            <a:r>
              <a:rPr sz="2000" dirty="0">
                <a:solidFill>
                  <a:srgbClr val="1F3863"/>
                </a:solidFill>
                <a:latin typeface="微软雅黑"/>
                <a:cs typeface="微软雅黑"/>
              </a:rPr>
              <a:t>实际 问</a:t>
            </a:r>
            <a:r>
              <a:rPr sz="2000" spc="0" dirty="0">
                <a:solidFill>
                  <a:srgbClr val="1F3863"/>
                </a:solidFill>
                <a:latin typeface="微软雅黑"/>
                <a:cs typeface="微软雅黑"/>
              </a:rPr>
              <a:t>题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4439" y="2647314"/>
            <a:ext cx="517448" cy="294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99278" y="2736049"/>
            <a:ext cx="1050216" cy="9855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57015" y="2879559"/>
            <a:ext cx="534035" cy="57531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 marR="5080">
              <a:lnSpc>
                <a:spcPts val="1920"/>
              </a:lnSpc>
              <a:spcBef>
                <a:spcPts val="565"/>
              </a:spcBef>
            </a:pPr>
            <a:r>
              <a:rPr sz="2000" dirty="0">
                <a:solidFill>
                  <a:srgbClr val="1F3863"/>
                </a:solidFill>
                <a:latin typeface="微软雅黑"/>
                <a:cs typeface="微软雅黑"/>
              </a:rPr>
              <a:t>提出 算</a:t>
            </a:r>
            <a:r>
              <a:rPr sz="2000" spc="0" dirty="0">
                <a:solidFill>
                  <a:srgbClr val="1F3863"/>
                </a:solidFill>
                <a:latin typeface="微软雅黑"/>
                <a:cs typeface="微软雅黑"/>
              </a:rPr>
              <a:t>法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795701" y="3493338"/>
            <a:ext cx="498576" cy="266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236334" y="1669414"/>
            <a:ext cx="22612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黑体"/>
                <a:cs typeface="黑体"/>
              </a:rPr>
              <a:t>1、不讲证</a:t>
            </a:r>
            <a:r>
              <a:rPr sz="3200" spc="0" dirty="0">
                <a:latin typeface="黑体"/>
                <a:cs typeface="黑体"/>
              </a:rPr>
              <a:t>明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36334" y="2644774"/>
            <a:ext cx="469963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21665" marR="5080" indent="-6096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黑体"/>
                <a:cs typeface="黑体"/>
              </a:rPr>
              <a:t>2、以“能懂能用”为目</a:t>
            </a:r>
            <a:r>
              <a:rPr sz="3200" dirty="0">
                <a:latin typeface="黑体"/>
                <a:cs typeface="黑体"/>
              </a:rPr>
              <a:t>标 画出知识点的最小包</a:t>
            </a:r>
            <a:r>
              <a:rPr sz="3200" spc="0" dirty="0">
                <a:latin typeface="黑体"/>
                <a:cs typeface="黑体"/>
              </a:rPr>
              <a:t>络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36334" y="4107815"/>
            <a:ext cx="469963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黑体"/>
                <a:cs typeface="黑体"/>
              </a:rPr>
              <a:t>3</a:t>
            </a:r>
            <a:r>
              <a:rPr sz="3200" dirty="0">
                <a:latin typeface="黑体"/>
                <a:cs typeface="黑体"/>
              </a:rPr>
              <a:t>、尽量说“人话</a:t>
            </a:r>
            <a:r>
              <a:rPr sz="3200" spc="0" dirty="0">
                <a:latin typeface="黑体"/>
                <a:cs typeface="黑体"/>
              </a:rPr>
              <a:t>”</a:t>
            </a:r>
            <a:endParaRPr sz="3200">
              <a:latin typeface="黑体"/>
              <a:cs typeface="黑体"/>
            </a:endParaRPr>
          </a:p>
          <a:p>
            <a:pPr marL="621665">
              <a:lnSpc>
                <a:spcPct val="100000"/>
              </a:lnSpc>
            </a:pPr>
            <a:r>
              <a:rPr sz="3200" dirty="0">
                <a:latin typeface="黑体"/>
                <a:cs typeface="黑体"/>
              </a:rPr>
              <a:t>不用学术词汇吓唬大</a:t>
            </a:r>
            <a:r>
              <a:rPr sz="3200" spc="0" dirty="0">
                <a:latin typeface="黑体"/>
                <a:cs typeface="黑体"/>
              </a:rPr>
              <a:t>家</a:t>
            </a:r>
            <a:endParaRPr sz="32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18159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AI</a:t>
            </a:r>
            <a:r>
              <a:rPr dirty="0"/>
              <a:t>回</a:t>
            </a:r>
            <a:r>
              <a:rPr spc="-5" dirty="0"/>
              <a:t>顾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48525" y="5555615"/>
            <a:ext cx="409003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三波浪潮一个目标</a:t>
            </a:r>
            <a:r>
              <a:rPr sz="3200" spc="0" dirty="0">
                <a:latin typeface="黑体"/>
                <a:cs typeface="黑体"/>
              </a:rPr>
              <a:t>：  </a:t>
            </a:r>
            <a:r>
              <a:rPr sz="3200" dirty="0">
                <a:latin typeface="黑体"/>
                <a:cs typeface="黑体"/>
              </a:rPr>
              <a:t>让机器变像人那样聪</a:t>
            </a:r>
            <a:r>
              <a:rPr sz="3200" spc="0" dirty="0">
                <a:latin typeface="黑体"/>
                <a:cs typeface="黑体"/>
              </a:rPr>
              <a:t>明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5035" y="5555615"/>
            <a:ext cx="5104765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人工智能产生-</a:t>
            </a:r>
            <a:r>
              <a:rPr sz="3200" spc="-5" dirty="0">
                <a:latin typeface="黑体"/>
                <a:cs typeface="黑体"/>
              </a:rPr>
              <a:t>1956&amp;1</a:t>
            </a:r>
            <a:r>
              <a:rPr lang="en-US" altLang="zh-CN" sz="3200" spc="-5" dirty="0">
                <a:latin typeface="黑体"/>
                <a:cs typeface="黑体"/>
              </a:rPr>
              <a:t>986</a:t>
            </a:r>
            <a:endParaRPr sz="3200" dirty="0">
              <a:latin typeface="黑体"/>
              <a:cs typeface="黑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40635" y="1129283"/>
            <a:ext cx="7354823" cy="42839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18159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AI</a:t>
            </a:r>
            <a:r>
              <a:rPr dirty="0"/>
              <a:t>回</a:t>
            </a:r>
            <a:r>
              <a:rPr spc="-5" dirty="0"/>
              <a:t>顾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10100" y="5801995"/>
            <a:ext cx="28708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智能产生的过</a:t>
            </a:r>
            <a:r>
              <a:rPr sz="3200" spc="0" dirty="0">
                <a:latin typeface="黑体"/>
                <a:cs typeface="黑体"/>
              </a:rPr>
              <a:t>程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111318" y="3700055"/>
            <a:ext cx="1049600" cy="1054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369022" y="3999776"/>
            <a:ext cx="53403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1F3863"/>
                </a:solidFill>
                <a:latin typeface="微软雅黑"/>
                <a:cs typeface="微软雅黑"/>
              </a:rPr>
              <a:t>反</a:t>
            </a:r>
            <a:r>
              <a:rPr sz="2000" spc="0" dirty="0">
                <a:solidFill>
                  <a:srgbClr val="1F3863"/>
                </a:solidFill>
                <a:latin typeface="微软雅黑"/>
                <a:cs typeface="微软雅黑"/>
              </a:rPr>
              <a:t>馈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744264" y="1679371"/>
            <a:ext cx="1049600" cy="1054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77211" y="3700055"/>
            <a:ext cx="1049600" cy="1054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634915" y="3999776"/>
            <a:ext cx="53403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1F3863"/>
                </a:solidFill>
                <a:latin typeface="微软雅黑"/>
                <a:cs typeface="微软雅黑"/>
              </a:rPr>
              <a:t>感</a:t>
            </a:r>
            <a:r>
              <a:rPr sz="2000" spc="0" dirty="0">
                <a:solidFill>
                  <a:srgbClr val="1F3863"/>
                </a:solidFill>
                <a:latin typeface="微软雅黑"/>
                <a:cs typeface="微软雅黑"/>
              </a:rPr>
              <a:t>知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68823" y="2912249"/>
            <a:ext cx="630758" cy="5181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65607" y="2852991"/>
            <a:ext cx="502792" cy="6591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31192" y="4296689"/>
            <a:ext cx="654989" cy="3708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065145" y="4827270"/>
            <a:ext cx="231203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1F3863"/>
                </a:solidFill>
                <a:latin typeface="微软雅黑"/>
                <a:cs typeface="微软雅黑"/>
              </a:rPr>
              <a:t>采集外部世界的数</a:t>
            </a:r>
            <a:r>
              <a:rPr sz="2000" spc="0" dirty="0">
                <a:solidFill>
                  <a:srgbClr val="1F3863"/>
                </a:solidFill>
                <a:latin typeface="微软雅黑"/>
                <a:cs typeface="微软雅黑"/>
              </a:rPr>
              <a:t>据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24295" y="4827270"/>
            <a:ext cx="332803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1F3863"/>
                </a:solidFill>
                <a:latin typeface="微软雅黑"/>
                <a:cs typeface="微软雅黑"/>
              </a:rPr>
              <a:t>通过执行决策来反馈外部世</a:t>
            </a:r>
            <a:r>
              <a:rPr sz="2000" spc="0" dirty="0">
                <a:solidFill>
                  <a:srgbClr val="1F3863"/>
                </a:solidFill>
                <a:latin typeface="微软雅黑"/>
                <a:cs typeface="微软雅黑"/>
              </a:rPr>
              <a:t>界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40909" y="1157605"/>
            <a:ext cx="2820035" cy="12744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1F3863"/>
                </a:solidFill>
                <a:latin typeface="微软雅黑"/>
                <a:cs typeface="微软雅黑"/>
              </a:rPr>
              <a:t>深度处理数据并形成决</a:t>
            </a:r>
            <a:r>
              <a:rPr sz="2000" spc="0" dirty="0">
                <a:solidFill>
                  <a:srgbClr val="1F3863"/>
                </a:solidFill>
                <a:latin typeface="微软雅黑"/>
                <a:cs typeface="微软雅黑"/>
              </a:rPr>
              <a:t>策</a:t>
            </a:r>
            <a:endParaRPr sz="20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100">
              <a:latin typeface="Times New Roman"/>
              <a:cs typeface="Times New Roman"/>
            </a:endParaRPr>
          </a:p>
          <a:p>
            <a:pPr marL="1273175" marR="1029969" algn="ctr">
              <a:lnSpc>
                <a:spcPts val="1920"/>
              </a:lnSpc>
            </a:pPr>
            <a:r>
              <a:rPr sz="2000" dirty="0">
                <a:solidFill>
                  <a:srgbClr val="1F3863"/>
                </a:solidFill>
                <a:latin typeface="微软雅黑"/>
                <a:cs typeface="微软雅黑"/>
              </a:rPr>
              <a:t>认知 推</a:t>
            </a:r>
            <a:r>
              <a:rPr sz="2000" spc="0" dirty="0">
                <a:solidFill>
                  <a:srgbClr val="1F3863"/>
                </a:solidFill>
                <a:latin typeface="微软雅黑"/>
                <a:cs typeface="微软雅黑"/>
              </a:rPr>
              <a:t>理</a:t>
            </a:r>
            <a:endParaRPr sz="20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673590">
              <a:lnSpc>
                <a:spcPct val="100000"/>
              </a:lnSpc>
              <a:spcBef>
                <a:spcPts val="95"/>
              </a:spcBef>
            </a:pPr>
            <a:r>
              <a:rPr dirty="0"/>
              <a:t>感知过</a:t>
            </a:r>
            <a:r>
              <a:rPr spc="-5" dirty="0"/>
              <a:t>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45894" y="5746750"/>
            <a:ext cx="16516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人的五</a:t>
            </a:r>
            <a:r>
              <a:rPr sz="3200" spc="0" dirty="0">
                <a:latin typeface="黑体"/>
                <a:cs typeface="黑体"/>
              </a:rPr>
              <a:t>感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35525" y="5746750"/>
            <a:ext cx="24644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五个感受器</a:t>
            </a:r>
            <a:r>
              <a:rPr sz="3200" spc="0" dirty="0">
                <a:latin typeface="黑体"/>
                <a:cs typeface="黑体"/>
              </a:rPr>
              <a:t>官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948171" y="1955292"/>
            <a:ext cx="4271772" cy="26779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20139" y="1409700"/>
            <a:ext cx="2915412" cy="29794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385809" y="5746750"/>
            <a:ext cx="24644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五种感知数</a:t>
            </a:r>
            <a:r>
              <a:rPr sz="3200" spc="0" dirty="0">
                <a:latin typeface="黑体"/>
                <a:cs typeface="黑体"/>
              </a:rPr>
              <a:t>据</a:t>
            </a:r>
            <a:endParaRPr sz="32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673590">
              <a:lnSpc>
                <a:spcPct val="100000"/>
              </a:lnSpc>
              <a:spcBef>
                <a:spcPts val="95"/>
              </a:spcBef>
            </a:pPr>
            <a:r>
              <a:rPr dirty="0"/>
              <a:t>感知过</a:t>
            </a:r>
            <a:r>
              <a:rPr spc="-5" dirty="0"/>
              <a:t>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45894" y="5746750"/>
            <a:ext cx="36836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计算机的感受器官</a:t>
            </a:r>
            <a:r>
              <a:rPr sz="3200" spc="0" dirty="0">
                <a:latin typeface="黑体"/>
                <a:cs typeface="黑体"/>
              </a:rPr>
              <a:t>？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29892" y="5502910"/>
            <a:ext cx="327723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计算机的感知数据 已经是“大数据</a:t>
            </a:r>
            <a:r>
              <a:rPr sz="3200" spc="0" dirty="0">
                <a:latin typeface="黑体"/>
                <a:cs typeface="黑体"/>
              </a:rPr>
              <a:t>”</a:t>
            </a:r>
            <a:endParaRPr sz="3200" dirty="0">
              <a:latin typeface="黑体"/>
              <a:cs typeface="黑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82511" y="2141220"/>
            <a:ext cx="4571999" cy="2575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2648" y="1863851"/>
            <a:ext cx="4876800" cy="3131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673590">
              <a:lnSpc>
                <a:spcPct val="100000"/>
              </a:lnSpc>
              <a:spcBef>
                <a:spcPts val="95"/>
              </a:spcBef>
            </a:pPr>
            <a:r>
              <a:rPr dirty="0"/>
              <a:t>感知数</a:t>
            </a:r>
            <a:r>
              <a:rPr spc="-5" dirty="0"/>
              <a:t>据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43200" y="5184198"/>
            <a:ext cx="754380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大数据工作流程回顾 与云计算的关系</a:t>
            </a:r>
            <a:r>
              <a:rPr sz="3200" spc="0" dirty="0">
                <a:latin typeface="黑体"/>
                <a:cs typeface="黑体"/>
              </a:rPr>
              <a:t>？</a:t>
            </a:r>
            <a:endParaRPr sz="3200" dirty="0">
              <a:latin typeface="黑体"/>
              <a:cs typeface="黑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0896" y="2265895"/>
            <a:ext cx="9819341" cy="17019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13359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AI是大数据关键一步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75689" y="5746750"/>
            <a:ext cx="40900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按照结构化与否来分</a:t>
            </a:r>
            <a:r>
              <a:rPr sz="3200" spc="0" dirty="0">
                <a:latin typeface="黑体"/>
                <a:cs typeface="黑体"/>
              </a:rPr>
              <a:t>类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34619" y="1263959"/>
            <a:ext cx="9076601" cy="4473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13359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什么是结构化数据？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4369" y="5746750"/>
            <a:ext cx="51060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黑体"/>
                <a:cs typeface="黑体"/>
              </a:rPr>
              <a:t>结构化数据-统计学算法处</a:t>
            </a:r>
            <a:r>
              <a:rPr sz="3200" spc="0" dirty="0">
                <a:latin typeface="黑体"/>
                <a:cs typeface="黑体"/>
              </a:rPr>
              <a:t>理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04025" y="5472429"/>
            <a:ext cx="409003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黑体"/>
                <a:cs typeface="黑体"/>
              </a:rPr>
              <a:t>非结构化数据-DNN处</a:t>
            </a:r>
            <a:r>
              <a:rPr sz="3200" dirty="0">
                <a:latin typeface="黑体"/>
                <a:cs typeface="黑体"/>
              </a:rPr>
              <a:t>理 </a:t>
            </a:r>
            <a:r>
              <a:rPr sz="3200" spc="-5" dirty="0">
                <a:latin typeface="黑体"/>
                <a:cs typeface="黑体"/>
              </a:rPr>
              <a:t>关键难点影响了AI兴</a:t>
            </a:r>
            <a:r>
              <a:rPr sz="3200" spc="0" dirty="0">
                <a:latin typeface="黑体"/>
                <a:cs typeface="黑体"/>
              </a:rPr>
              <a:t>衰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86471" y="2100072"/>
            <a:ext cx="2659379" cy="2659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11808" y="2206751"/>
            <a:ext cx="3810000" cy="24460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673590">
              <a:lnSpc>
                <a:spcPct val="100000"/>
              </a:lnSpc>
              <a:spcBef>
                <a:spcPts val="95"/>
              </a:spcBef>
            </a:pPr>
            <a:r>
              <a:rPr dirty="0"/>
              <a:t>感知小</a:t>
            </a:r>
            <a:r>
              <a:rPr spc="-5" dirty="0"/>
              <a:t>结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93890" y="5801995"/>
            <a:ext cx="44964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举例：野生哺乳动物与</a:t>
            </a:r>
            <a:r>
              <a:rPr sz="3200" spc="0" dirty="0">
                <a:latin typeface="黑体"/>
                <a:cs typeface="黑体"/>
              </a:rPr>
              <a:t>人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2519" y="5801995"/>
            <a:ext cx="44964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感知不是关键，认知才</a:t>
            </a:r>
            <a:r>
              <a:rPr sz="3200" spc="0" dirty="0">
                <a:latin typeface="黑体"/>
                <a:cs typeface="黑体"/>
              </a:rPr>
              <a:t>是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47672" y="731519"/>
            <a:ext cx="7802880" cy="4876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673590">
              <a:lnSpc>
                <a:spcPct val="100000"/>
              </a:lnSpc>
              <a:spcBef>
                <a:spcPts val="95"/>
              </a:spcBef>
            </a:pPr>
            <a:r>
              <a:rPr dirty="0"/>
              <a:t>认知概</a:t>
            </a:r>
            <a:r>
              <a:rPr spc="-5" dirty="0"/>
              <a:t>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10150" y="5801995"/>
            <a:ext cx="28708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认知的三个层</a:t>
            </a:r>
            <a:r>
              <a:rPr sz="3200" spc="0" dirty="0">
                <a:latin typeface="黑体"/>
                <a:cs typeface="黑体"/>
              </a:rPr>
              <a:t>次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39675" y="1525946"/>
            <a:ext cx="702310" cy="2806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50" b="1" i="1" spc="-565" dirty="0">
                <a:solidFill>
                  <a:srgbClr val="6F2F9F"/>
                </a:solidFill>
                <a:latin typeface="宋体"/>
                <a:cs typeface="宋体"/>
              </a:rPr>
              <a:t>第三</a:t>
            </a:r>
            <a:r>
              <a:rPr sz="1650" b="1" i="1" spc="-65" dirty="0">
                <a:solidFill>
                  <a:srgbClr val="6F2F9F"/>
                </a:solidFill>
                <a:latin typeface="宋体"/>
                <a:cs typeface="宋体"/>
              </a:rPr>
              <a:t>步</a:t>
            </a:r>
            <a:endParaRPr sz="165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39675" y="2628077"/>
            <a:ext cx="702310" cy="2806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50" b="1" i="1" spc="-565" dirty="0">
                <a:solidFill>
                  <a:srgbClr val="8DC8CC"/>
                </a:solidFill>
                <a:latin typeface="宋体"/>
                <a:cs typeface="宋体"/>
              </a:rPr>
              <a:t>第二</a:t>
            </a:r>
            <a:r>
              <a:rPr sz="1650" b="1" i="1" spc="-65" dirty="0">
                <a:solidFill>
                  <a:srgbClr val="8DC8CC"/>
                </a:solidFill>
                <a:latin typeface="宋体"/>
                <a:cs typeface="宋体"/>
              </a:rPr>
              <a:t>步</a:t>
            </a:r>
            <a:endParaRPr sz="165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26200" y="3585314"/>
            <a:ext cx="702310" cy="2806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50" b="1" i="1" spc="-565" dirty="0">
                <a:solidFill>
                  <a:srgbClr val="9FC5A1"/>
                </a:solidFill>
                <a:latin typeface="宋体"/>
                <a:cs typeface="宋体"/>
              </a:rPr>
              <a:t>第一</a:t>
            </a:r>
            <a:r>
              <a:rPr sz="1650" b="1" i="1" spc="-65" dirty="0">
                <a:solidFill>
                  <a:srgbClr val="9FC5A1"/>
                </a:solidFill>
                <a:latin typeface="宋体"/>
                <a:cs typeface="宋体"/>
              </a:rPr>
              <a:t>步</a:t>
            </a:r>
            <a:endParaRPr sz="1650">
              <a:latin typeface="宋体"/>
              <a:cs typeface="宋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28404" y="2673985"/>
            <a:ext cx="2430145" cy="1590040"/>
          </a:xfrm>
          <a:custGeom>
            <a:avLst/>
            <a:gdLst/>
            <a:ahLst/>
            <a:cxnLst/>
            <a:rect l="l" t="t" r="r" b="b"/>
            <a:pathLst>
              <a:path w="2430145" h="1590039">
                <a:moveTo>
                  <a:pt x="0" y="1589620"/>
                </a:moveTo>
                <a:lnTo>
                  <a:pt x="237070" y="975779"/>
                </a:lnTo>
                <a:lnTo>
                  <a:pt x="2190762" y="0"/>
                </a:lnTo>
                <a:lnTo>
                  <a:pt x="2429941" y="615950"/>
                </a:lnTo>
                <a:lnTo>
                  <a:pt x="0" y="158962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07295" y="1691855"/>
            <a:ext cx="1670050" cy="1598295"/>
          </a:xfrm>
          <a:custGeom>
            <a:avLst/>
            <a:gdLst/>
            <a:ahLst/>
            <a:cxnLst/>
            <a:rect l="l" t="t" r="r" b="b"/>
            <a:pathLst>
              <a:path w="1670050" h="1598295">
                <a:moveTo>
                  <a:pt x="0" y="1598079"/>
                </a:moveTo>
                <a:lnTo>
                  <a:pt x="239179" y="982129"/>
                </a:lnTo>
                <a:lnTo>
                  <a:pt x="1428750" y="0"/>
                </a:lnTo>
                <a:lnTo>
                  <a:pt x="1670050" y="622300"/>
                </a:lnTo>
                <a:lnTo>
                  <a:pt x="0" y="1598079"/>
                </a:lnTo>
                <a:close/>
              </a:path>
            </a:pathLst>
          </a:custGeom>
          <a:solidFill>
            <a:srgbClr val="461F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28404" y="3649764"/>
            <a:ext cx="2809240" cy="614045"/>
          </a:xfrm>
          <a:custGeom>
            <a:avLst/>
            <a:gdLst/>
            <a:ahLst/>
            <a:cxnLst/>
            <a:rect l="l" t="t" r="r" b="b"/>
            <a:pathLst>
              <a:path w="2809240" h="614045">
                <a:moveTo>
                  <a:pt x="2808820" y="613841"/>
                </a:moveTo>
                <a:lnTo>
                  <a:pt x="0" y="613841"/>
                </a:lnTo>
                <a:lnTo>
                  <a:pt x="237070" y="0"/>
                </a:lnTo>
                <a:lnTo>
                  <a:pt x="2567520" y="0"/>
                </a:lnTo>
                <a:lnTo>
                  <a:pt x="2808820" y="613841"/>
                </a:lnTo>
                <a:close/>
              </a:path>
            </a:pathLst>
          </a:custGeom>
          <a:solidFill>
            <a:srgbClr val="9FC5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86175" y="1691855"/>
            <a:ext cx="1291590" cy="622300"/>
          </a:xfrm>
          <a:custGeom>
            <a:avLst/>
            <a:gdLst/>
            <a:ahLst/>
            <a:cxnLst/>
            <a:rect l="l" t="t" r="r" b="b"/>
            <a:pathLst>
              <a:path w="1291589" h="622300">
                <a:moveTo>
                  <a:pt x="1291170" y="622300"/>
                </a:moveTo>
                <a:lnTo>
                  <a:pt x="0" y="622300"/>
                </a:lnTo>
                <a:lnTo>
                  <a:pt x="243420" y="0"/>
                </a:lnTo>
                <a:lnTo>
                  <a:pt x="1049870" y="0"/>
                </a:lnTo>
                <a:lnTo>
                  <a:pt x="1291170" y="622300"/>
                </a:lnTo>
                <a:close/>
              </a:path>
            </a:pathLst>
          </a:custGeom>
          <a:solidFill>
            <a:srgbClr val="8E54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07295" y="2673985"/>
            <a:ext cx="2051050" cy="615950"/>
          </a:xfrm>
          <a:custGeom>
            <a:avLst/>
            <a:gdLst/>
            <a:ahLst/>
            <a:cxnLst/>
            <a:rect l="l" t="t" r="r" b="b"/>
            <a:pathLst>
              <a:path w="2051050" h="615950">
                <a:moveTo>
                  <a:pt x="2051050" y="615950"/>
                </a:moveTo>
                <a:lnTo>
                  <a:pt x="0" y="615950"/>
                </a:lnTo>
                <a:lnTo>
                  <a:pt x="239179" y="0"/>
                </a:lnTo>
                <a:lnTo>
                  <a:pt x="1811870" y="0"/>
                </a:lnTo>
                <a:lnTo>
                  <a:pt x="2051050" y="615950"/>
                </a:lnTo>
                <a:close/>
              </a:path>
            </a:pathLst>
          </a:custGeom>
          <a:solidFill>
            <a:srgbClr val="8DC8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72583" y="1949551"/>
            <a:ext cx="2276467" cy="1068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34533" y="2927451"/>
            <a:ext cx="1914517" cy="111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32462" y="3903243"/>
            <a:ext cx="1516588" cy="1109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743998" y="3838993"/>
            <a:ext cx="125031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宋体"/>
                <a:cs typeface="宋体"/>
              </a:rPr>
              <a:t>提取关键信</a:t>
            </a:r>
            <a:r>
              <a:rPr sz="1600" b="1" spc="-15" dirty="0">
                <a:solidFill>
                  <a:srgbClr val="FFFFFF"/>
                </a:solidFill>
                <a:latin typeface="宋体"/>
                <a:cs typeface="宋体"/>
              </a:rPr>
              <a:t>息</a:t>
            </a:r>
            <a:endParaRPr sz="1600">
              <a:latin typeface="宋体"/>
              <a:cs typeface="宋体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33787" y="2851150"/>
            <a:ext cx="84137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FFFFFF"/>
                </a:solidFill>
                <a:latin typeface="宋体"/>
                <a:cs typeface="宋体"/>
              </a:rPr>
              <a:t>抽象提</a:t>
            </a:r>
            <a:r>
              <a:rPr sz="1600" b="1" spc="-15" dirty="0">
                <a:solidFill>
                  <a:srgbClr val="FFFFFF"/>
                </a:solidFill>
                <a:latin typeface="宋体"/>
                <a:cs typeface="宋体"/>
              </a:rPr>
              <a:t>炼</a:t>
            </a:r>
            <a:endParaRPr sz="1600">
              <a:latin typeface="宋体"/>
              <a:cs typeface="宋体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52937" y="1835150"/>
            <a:ext cx="432434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FFFFFF"/>
                </a:solidFill>
                <a:latin typeface="宋体"/>
                <a:cs typeface="宋体"/>
              </a:rPr>
              <a:t>推</a:t>
            </a:r>
            <a:r>
              <a:rPr sz="1600" b="1" spc="-15" dirty="0">
                <a:solidFill>
                  <a:srgbClr val="FFFFFF"/>
                </a:solidFill>
                <a:latin typeface="宋体"/>
                <a:cs typeface="宋体"/>
              </a:rPr>
              <a:t>理</a:t>
            </a:r>
            <a:endParaRPr sz="16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77908" y="1386974"/>
            <a:ext cx="9333575" cy="47588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5615" y="348615"/>
            <a:ext cx="1854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进阶实践</a:t>
            </a:r>
            <a:endParaRPr sz="3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66164" y="162204"/>
            <a:ext cx="4088765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6F2F9F"/>
                </a:solidFill>
                <a:latin typeface="黑体"/>
                <a:cs typeface="黑体"/>
              </a:rPr>
              <a:t>关于认知的小例子</a:t>
            </a:r>
            <a:endParaRPr sz="4000">
              <a:latin typeface="黑体"/>
              <a:cs typeface="黑体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8709" y="1158239"/>
            <a:ext cx="40900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约到了暗恋已久的妹</a:t>
            </a:r>
            <a:r>
              <a:rPr sz="3200" spc="0" dirty="0">
                <a:latin typeface="黑体"/>
                <a:cs typeface="黑体"/>
              </a:rPr>
              <a:t>子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71800" y="2179320"/>
            <a:ext cx="6677855" cy="37895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4159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计算机感知靠算法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9310" y="1474469"/>
            <a:ext cx="10389235" cy="36201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人工智能算法的本质</a:t>
            </a:r>
            <a:r>
              <a:rPr sz="3200" spc="0" dirty="0">
                <a:latin typeface="黑体"/>
                <a:cs typeface="黑体"/>
              </a:rPr>
              <a:t>：</a:t>
            </a:r>
            <a:endParaRPr sz="32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</a:pPr>
            <a:r>
              <a:rPr sz="3200" spc="-5" dirty="0">
                <a:latin typeface="黑体"/>
                <a:cs typeface="黑体"/>
              </a:rPr>
              <a:t>找到一些特征，来描述一些数据/问题，并做出一些预测</a:t>
            </a:r>
            <a:r>
              <a:rPr sz="3200" spc="0" dirty="0">
                <a:latin typeface="黑体"/>
                <a:cs typeface="黑体"/>
              </a:rPr>
              <a:t>。</a:t>
            </a:r>
            <a:endParaRPr sz="3200">
              <a:latin typeface="黑体"/>
              <a:cs typeface="黑体"/>
            </a:endParaRPr>
          </a:p>
          <a:p>
            <a:pPr marL="139065" marR="5365750">
              <a:lnSpc>
                <a:spcPct val="268000"/>
              </a:lnSpc>
              <a:spcBef>
                <a:spcPts val="30"/>
              </a:spcBef>
            </a:pPr>
            <a:r>
              <a:rPr sz="3200" dirty="0">
                <a:latin typeface="黑体"/>
                <a:cs typeface="黑体"/>
              </a:rPr>
              <a:t>解读“约妹子”的小例</a:t>
            </a:r>
            <a:r>
              <a:rPr sz="3200" spc="0" dirty="0">
                <a:latin typeface="黑体"/>
                <a:cs typeface="黑体"/>
              </a:rPr>
              <a:t>子 </a:t>
            </a:r>
            <a:r>
              <a:rPr sz="3200" dirty="0">
                <a:latin typeface="黑体"/>
                <a:cs typeface="黑体"/>
              </a:rPr>
              <a:t>用一个小剧透帮助理解原</a:t>
            </a:r>
            <a:r>
              <a:rPr sz="3200" spc="0" dirty="0">
                <a:latin typeface="黑体"/>
                <a:cs typeface="黑体"/>
              </a:rPr>
              <a:t>理</a:t>
            </a:r>
            <a:endParaRPr sz="32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13359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什么样的男生受欢迎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02030">
              <a:lnSpc>
                <a:spcPct val="100000"/>
              </a:lnSpc>
              <a:spcBef>
                <a:spcPts val="105"/>
              </a:spcBef>
            </a:pPr>
            <a:r>
              <a:rPr dirty="0"/>
              <a:t>选取特</a:t>
            </a:r>
            <a:r>
              <a:rPr spc="0" dirty="0"/>
              <a:t>征</a:t>
            </a:r>
            <a:r>
              <a:rPr spc="-10" dirty="0"/>
              <a:t> </a:t>
            </a:r>
            <a:r>
              <a:rPr spc="-5" dirty="0"/>
              <a:t>--&gt;</a:t>
            </a:r>
            <a:r>
              <a:rPr spc="-10" dirty="0"/>
              <a:t> </a:t>
            </a:r>
            <a:r>
              <a:rPr dirty="0"/>
              <a:t>收集样</a:t>
            </a:r>
            <a:r>
              <a:rPr spc="0" dirty="0"/>
              <a:t>本</a:t>
            </a:r>
            <a:r>
              <a:rPr spc="-10" dirty="0"/>
              <a:t> </a:t>
            </a:r>
            <a:r>
              <a:rPr spc="-5" dirty="0"/>
              <a:t>--&gt;</a:t>
            </a:r>
            <a:r>
              <a:rPr spc="-10" dirty="0"/>
              <a:t> </a:t>
            </a:r>
            <a:r>
              <a:rPr dirty="0"/>
              <a:t>标</a:t>
            </a:r>
            <a:r>
              <a:rPr spc="0" dirty="0"/>
              <a:t>注</a:t>
            </a:r>
            <a:r>
              <a:rPr spc="-10" dirty="0"/>
              <a:t> </a:t>
            </a:r>
            <a:r>
              <a:rPr spc="-5" dirty="0"/>
              <a:t>--&gt;</a:t>
            </a:r>
            <a:r>
              <a:rPr spc="-10" dirty="0"/>
              <a:t> </a:t>
            </a:r>
            <a:r>
              <a:rPr dirty="0"/>
              <a:t>拟</a:t>
            </a:r>
            <a:r>
              <a:rPr spc="0" dirty="0"/>
              <a:t>合</a:t>
            </a:r>
            <a:r>
              <a:rPr spc="-10" dirty="0"/>
              <a:t> </a:t>
            </a:r>
            <a:r>
              <a:rPr spc="-5" dirty="0"/>
              <a:t>--&gt;</a:t>
            </a:r>
            <a:r>
              <a:rPr spc="-10" dirty="0"/>
              <a:t> </a:t>
            </a:r>
            <a:r>
              <a:rPr dirty="0"/>
              <a:t>预</a:t>
            </a:r>
            <a:r>
              <a:rPr spc="0" dirty="0"/>
              <a:t>测</a:t>
            </a:r>
          </a:p>
          <a:p>
            <a:pPr marL="706755">
              <a:lnSpc>
                <a:spcPct val="100000"/>
              </a:lnSpc>
            </a:pPr>
            <a:endParaRPr spc="0" dirty="0"/>
          </a:p>
          <a:p>
            <a:pPr marL="706755">
              <a:lnSpc>
                <a:spcPct val="100000"/>
              </a:lnSpc>
              <a:spcBef>
                <a:spcPts val="15"/>
              </a:spcBef>
            </a:pPr>
            <a:endParaRPr sz="3500">
              <a:latin typeface="Times New Roman"/>
              <a:cs typeface="Times New Roman"/>
            </a:endParaRPr>
          </a:p>
          <a:p>
            <a:pPr marL="1511300">
              <a:lnSpc>
                <a:spcPct val="100000"/>
              </a:lnSpc>
            </a:pPr>
            <a:r>
              <a:rPr dirty="0"/>
              <a:t>手动选择特</a:t>
            </a:r>
            <a:r>
              <a:rPr spc="0" dirty="0"/>
              <a:t>征</a:t>
            </a:r>
            <a:r>
              <a:rPr spc="-15" dirty="0"/>
              <a:t> </a:t>
            </a:r>
            <a:r>
              <a:rPr dirty="0"/>
              <a:t>遇</a:t>
            </a:r>
            <a:r>
              <a:rPr spc="0" dirty="0"/>
              <a:t>到</a:t>
            </a:r>
            <a:r>
              <a:rPr spc="-15" dirty="0"/>
              <a:t> </a:t>
            </a:r>
            <a:r>
              <a:rPr dirty="0"/>
              <a:t>非结构化数</a:t>
            </a:r>
            <a:r>
              <a:rPr spc="0" dirty="0"/>
              <a:t>据</a:t>
            </a:r>
            <a:r>
              <a:rPr spc="-15" dirty="0"/>
              <a:t> </a:t>
            </a:r>
            <a:r>
              <a:rPr dirty="0"/>
              <a:t>=</a:t>
            </a:r>
            <a:r>
              <a:rPr spc="-15" dirty="0"/>
              <a:t> </a:t>
            </a:r>
            <a:r>
              <a:rPr dirty="0"/>
              <a:t>难</a:t>
            </a:r>
            <a:r>
              <a:rPr spc="0" dirty="0"/>
              <a:t>点</a:t>
            </a:r>
          </a:p>
          <a:p>
            <a:pPr marL="706755">
              <a:lnSpc>
                <a:spcPct val="100000"/>
              </a:lnSpc>
            </a:pPr>
            <a:endParaRPr spc="0" dirty="0"/>
          </a:p>
          <a:p>
            <a:pPr marL="706755">
              <a:lnSpc>
                <a:spcPct val="100000"/>
              </a:lnSpc>
              <a:spcBef>
                <a:spcPts val="15"/>
              </a:spcBef>
            </a:pPr>
            <a:endParaRPr sz="3500">
              <a:latin typeface="Times New Roman"/>
              <a:cs typeface="Times New Roman"/>
            </a:endParaRPr>
          </a:p>
          <a:p>
            <a:pPr marL="719455">
              <a:lnSpc>
                <a:spcPct val="100000"/>
              </a:lnSpc>
            </a:pPr>
            <a:r>
              <a:rPr dirty="0"/>
              <a:t>原因：手动特征最多两位数，非结构化数据特征点数以万</a:t>
            </a:r>
            <a:r>
              <a:rPr spc="0" dirty="0"/>
              <a:t>计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673590">
              <a:lnSpc>
                <a:spcPct val="100000"/>
              </a:lnSpc>
              <a:spcBef>
                <a:spcPts val="95"/>
              </a:spcBef>
            </a:pPr>
            <a:r>
              <a:rPr dirty="0"/>
              <a:t>图像为</a:t>
            </a:r>
            <a:r>
              <a:rPr spc="-5" dirty="0"/>
              <a:t>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79871" y="5802198"/>
            <a:ext cx="20580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文艺科学</a:t>
            </a:r>
            <a:r>
              <a:rPr sz="3200" spc="0" dirty="0">
                <a:latin typeface="黑体"/>
                <a:cs typeface="黑体"/>
              </a:rPr>
              <a:t>家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4544" y="5801995"/>
            <a:ext cx="16516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美术原</a:t>
            </a:r>
            <a:r>
              <a:rPr sz="3200" spc="0" dirty="0">
                <a:latin typeface="黑体"/>
                <a:cs typeface="黑体"/>
              </a:rPr>
              <a:t>理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25423" y="2438400"/>
            <a:ext cx="3718560" cy="190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92396" y="332231"/>
            <a:ext cx="4701540" cy="53004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494519" y="2061844"/>
            <a:ext cx="2667635" cy="2465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黑</a:t>
            </a:r>
            <a:r>
              <a:rPr sz="3200" spc="0" dirty="0">
                <a:latin typeface="黑体"/>
                <a:cs typeface="黑体"/>
              </a:rPr>
              <a:t>色</a:t>
            </a:r>
            <a:endParaRPr sz="32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</a:pPr>
            <a:r>
              <a:rPr sz="3200" spc="-5" dirty="0">
                <a:latin typeface="黑体"/>
                <a:cs typeface="黑体"/>
              </a:rPr>
              <a:t>（0,0,0）</a:t>
            </a:r>
            <a:endParaRPr sz="3200">
              <a:latin typeface="黑体"/>
              <a:cs typeface="黑体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200" dirty="0">
                <a:latin typeface="黑体"/>
                <a:cs typeface="黑体"/>
              </a:rPr>
              <a:t>白</a:t>
            </a:r>
            <a:r>
              <a:rPr sz="3200" spc="0" dirty="0">
                <a:latin typeface="黑体"/>
                <a:cs typeface="黑体"/>
              </a:rPr>
              <a:t>色</a:t>
            </a:r>
            <a:endParaRPr sz="32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</a:pPr>
            <a:r>
              <a:rPr sz="3200" spc="-5" dirty="0">
                <a:latin typeface="黑体"/>
                <a:cs typeface="黑体"/>
              </a:rPr>
              <a:t>（255,255,255</a:t>
            </a:r>
            <a:endParaRPr sz="32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657590">
              <a:lnSpc>
                <a:spcPct val="100000"/>
              </a:lnSpc>
              <a:spcBef>
                <a:spcPts val="95"/>
              </a:spcBef>
            </a:pPr>
            <a:r>
              <a:rPr dirty="0"/>
              <a:t>计算机</a:t>
            </a:r>
            <a:r>
              <a:rPr spc="-5" dirty="0"/>
              <a:t>VS</a:t>
            </a:r>
            <a:r>
              <a:rPr dirty="0"/>
              <a:t>人</a:t>
            </a:r>
            <a:r>
              <a:rPr spc="-5" dirty="0"/>
              <a:t>眼</a:t>
            </a:r>
          </a:p>
        </p:txBody>
      </p:sp>
      <p:sp>
        <p:nvSpPr>
          <p:cNvPr id="3" name="object 3"/>
          <p:cNvSpPr/>
          <p:nvPr/>
        </p:nvSpPr>
        <p:spPr>
          <a:xfrm>
            <a:off x="812291" y="1460491"/>
            <a:ext cx="10151675" cy="40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58380" y="161925"/>
            <a:ext cx="4596765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人类认知图像的效果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00095" y="5686425"/>
            <a:ext cx="40900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一个小实验，效果惊</a:t>
            </a:r>
            <a:r>
              <a:rPr sz="3200" spc="0" dirty="0">
                <a:latin typeface="黑体"/>
                <a:cs typeface="黑体"/>
              </a:rPr>
              <a:t>人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08455" y="1653539"/>
            <a:ext cx="4283984" cy="31847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266176" y="2093976"/>
            <a:ext cx="3779520" cy="25374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3631" y="1754123"/>
            <a:ext cx="3810000" cy="30327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44752" y="1313688"/>
            <a:ext cx="4777740" cy="34640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464552" y="1060703"/>
            <a:ext cx="3177540" cy="39730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267200" y="5277043"/>
            <a:ext cx="3454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微软雅黑"/>
                <a:cs typeface="微软雅黑"/>
              </a:rPr>
              <a:t>哪个是虎皮猫，哪个是小老虎呢？</a:t>
            </a:r>
            <a:endParaRPr sz="1800" dirty="0">
              <a:latin typeface="微软雅黑"/>
              <a:cs typeface="微软雅黑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6763511"/>
            <a:ext cx="12192000" cy="944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358380" y="161925"/>
            <a:ext cx="4596765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人类认知图像的原理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348675" y="5953737"/>
            <a:ext cx="7747634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人类：纵览全局，自动提取特征，自动拟</a:t>
            </a:r>
            <a:r>
              <a:rPr sz="3200" spc="0" dirty="0">
                <a:latin typeface="黑体"/>
                <a:cs typeface="黑体"/>
              </a:rPr>
              <a:t>合</a:t>
            </a:r>
            <a:endParaRPr sz="3200" dirty="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4159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为什么机器很笨？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65860" y="1468755"/>
            <a:ext cx="6528434" cy="334517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黑体"/>
                <a:cs typeface="黑体"/>
              </a:rPr>
              <a:t>1</a:t>
            </a:r>
            <a:r>
              <a:rPr sz="3200" dirty="0">
                <a:latin typeface="黑体"/>
                <a:cs typeface="黑体"/>
              </a:rPr>
              <a:t>、可用于拟合的特征点实在太</a:t>
            </a:r>
            <a:r>
              <a:rPr sz="3200" spc="0" dirty="0">
                <a:latin typeface="黑体"/>
                <a:cs typeface="黑体"/>
              </a:rPr>
              <a:t>多</a:t>
            </a:r>
            <a:endParaRPr sz="3200">
              <a:latin typeface="黑体"/>
              <a:cs typeface="黑体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200" spc="-5" dirty="0">
                <a:latin typeface="黑体"/>
                <a:cs typeface="黑体"/>
              </a:rPr>
              <a:t>2</a:t>
            </a:r>
            <a:r>
              <a:rPr sz="3200" dirty="0">
                <a:latin typeface="黑体"/>
                <a:cs typeface="黑体"/>
              </a:rPr>
              <a:t>、特征表示的局限</a:t>
            </a:r>
            <a:r>
              <a:rPr sz="3200" spc="0" dirty="0">
                <a:latin typeface="黑体"/>
                <a:cs typeface="黑体"/>
              </a:rPr>
              <a:t>性</a:t>
            </a:r>
            <a:r>
              <a:rPr sz="3200" spc="-55" dirty="0">
                <a:latin typeface="黑体"/>
                <a:cs typeface="黑体"/>
              </a:rPr>
              <a:t> </a:t>
            </a:r>
            <a:r>
              <a:rPr sz="3200" dirty="0">
                <a:latin typeface="黑体"/>
                <a:cs typeface="黑体"/>
              </a:rPr>
              <a:t>=</a:t>
            </a:r>
            <a:r>
              <a:rPr sz="3200" spc="-55" dirty="0">
                <a:latin typeface="黑体"/>
                <a:cs typeface="黑体"/>
              </a:rPr>
              <a:t> </a:t>
            </a:r>
            <a:r>
              <a:rPr sz="3200" dirty="0">
                <a:latin typeface="黑体"/>
                <a:cs typeface="黑体"/>
              </a:rPr>
              <a:t>贴脸看照</a:t>
            </a:r>
            <a:r>
              <a:rPr sz="3200" spc="0" dirty="0">
                <a:latin typeface="黑体"/>
                <a:cs typeface="黑体"/>
              </a:rPr>
              <a:t>片</a:t>
            </a:r>
            <a:endParaRPr sz="3200">
              <a:latin typeface="黑体"/>
              <a:cs typeface="黑体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350"/>
              </a:spcBef>
            </a:pPr>
            <a:r>
              <a:rPr sz="3200" spc="-5" dirty="0">
                <a:latin typeface="黑体"/>
                <a:cs typeface="黑体"/>
              </a:rPr>
              <a:t>3</a:t>
            </a:r>
            <a:r>
              <a:rPr sz="3200" dirty="0">
                <a:latin typeface="黑体"/>
                <a:cs typeface="黑体"/>
              </a:rPr>
              <a:t>、不能自动选择特</a:t>
            </a:r>
            <a:r>
              <a:rPr sz="3200" spc="0" dirty="0">
                <a:latin typeface="黑体"/>
                <a:cs typeface="黑体"/>
              </a:rPr>
              <a:t>征</a:t>
            </a:r>
            <a:endParaRPr sz="32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49590">
              <a:lnSpc>
                <a:spcPct val="100000"/>
              </a:lnSpc>
              <a:spcBef>
                <a:spcPts val="95"/>
              </a:spcBef>
            </a:pPr>
            <a:r>
              <a:rPr dirty="0"/>
              <a:t>划拨沉寂的惊</a:t>
            </a:r>
            <a:r>
              <a:rPr spc="-5" dirty="0"/>
              <a:t>雷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80330" y="290398"/>
            <a:ext cx="18548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黑体"/>
                <a:cs typeface="黑体"/>
              </a:rPr>
              <a:t>2012-2017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9105" y="5530850"/>
            <a:ext cx="591883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黑体"/>
                <a:cs typeface="黑体"/>
              </a:rPr>
              <a:t>AlexNet</a:t>
            </a:r>
            <a:endParaRPr sz="32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</a:pPr>
            <a:r>
              <a:rPr sz="3200" spc="-5" dirty="0">
                <a:latin typeface="黑体"/>
                <a:cs typeface="黑体"/>
              </a:rPr>
              <a:t>“大型的深度卷积神经网络”CN</a:t>
            </a:r>
            <a:r>
              <a:rPr sz="3200" dirty="0">
                <a:latin typeface="黑体"/>
                <a:cs typeface="黑体"/>
              </a:rPr>
              <a:t>N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37244" y="5530850"/>
            <a:ext cx="327723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黑体"/>
                <a:cs typeface="黑体"/>
              </a:rPr>
              <a:t>ImageNet：</a:t>
            </a:r>
            <a:r>
              <a:rPr sz="3200" dirty="0">
                <a:latin typeface="黑体"/>
                <a:cs typeface="黑体"/>
              </a:rPr>
              <a:t>数据</a:t>
            </a:r>
            <a:r>
              <a:rPr sz="3200" spc="0" dirty="0">
                <a:latin typeface="黑体"/>
                <a:cs typeface="黑体"/>
              </a:rPr>
              <a:t>集</a:t>
            </a:r>
            <a:endParaRPr sz="32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</a:pPr>
            <a:r>
              <a:rPr sz="3200" spc="-5" dirty="0">
                <a:latin typeface="黑体"/>
                <a:cs typeface="黑体"/>
              </a:rPr>
              <a:t>ILSVRC：</a:t>
            </a:r>
            <a:r>
              <a:rPr sz="3200" dirty="0">
                <a:latin typeface="黑体"/>
                <a:cs typeface="黑体"/>
              </a:rPr>
              <a:t>比</a:t>
            </a:r>
            <a:r>
              <a:rPr sz="3200" spc="0" dirty="0">
                <a:latin typeface="黑体"/>
                <a:cs typeface="黑体"/>
              </a:rPr>
              <a:t>赛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33727" y="1336547"/>
            <a:ext cx="8369808" cy="4184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673590">
              <a:lnSpc>
                <a:spcPct val="100000"/>
              </a:lnSpc>
              <a:spcBef>
                <a:spcPts val="95"/>
              </a:spcBef>
            </a:pPr>
            <a:r>
              <a:rPr dirty="0"/>
              <a:t>反馈输</a:t>
            </a:r>
            <a:r>
              <a:rPr spc="-5" dirty="0"/>
              <a:t>出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7070" y="5605145"/>
            <a:ext cx="517313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黑体"/>
                <a:cs typeface="黑体"/>
              </a:rPr>
              <a:t>“软输入”：GA</a:t>
            </a:r>
            <a:r>
              <a:rPr sz="3200" dirty="0">
                <a:latin typeface="黑体"/>
                <a:cs typeface="黑体"/>
              </a:rPr>
              <a:t>N</a:t>
            </a:r>
            <a:r>
              <a:rPr sz="3200" spc="-5" dirty="0">
                <a:latin typeface="黑体"/>
                <a:cs typeface="黑体"/>
              </a:rPr>
              <a:t>（2014）</a:t>
            </a:r>
            <a:endParaRPr sz="3200" dirty="0">
              <a:latin typeface="黑体"/>
              <a:cs typeface="黑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63434" y="5641975"/>
            <a:ext cx="409003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“硬输出”：增强学</a:t>
            </a:r>
            <a:r>
              <a:rPr sz="3200" spc="0" dirty="0">
                <a:latin typeface="黑体"/>
                <a:cs typeface="黑体"/>
              </a:rPr>
              <a:t>习</a:t>
            </a:r>
            <a:endParaRPr sz="32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</a:pPr>
            <a:r>
              <a:rPr sz="3200" spc="-5" dirty="0">
                <a:latin typeface="黑体"/>
                <a:cs typeface="黑体"/>
              </a:rPr>
              <a:t>（2016）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64075" y="709930"/>
            <a:ext cx="16516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发展飞</a:t>
            </a:r>
            <a:r>
              <a:rPr sz="3200" spc="0" dirty="0">
                <a:latin typeface="黑体"/>
                <a:cs typeface="黑体"/>
              </a:rPr>
              <a:t>速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82029" y="2206625"/>
            <a:ext cx="5952489" cy="29991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1480" y="2351532"/>
            <a:ext cx="4834128" cy="24246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4959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AI热潮及AI难点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33410" y="5802198"/>
            <a:ext cx="24644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知识结构复</a:t>
            </a:r>
            <a:r>
              <a:rPr sz="3200" spc="0" dirty="0">
                <a:latin typeface="黑体"/>
                <a:cs typeface="黑体"/>
              </a:rPr>
              <a:t>杂</a:t>
            </a:r>
            <a:endParaRPr sz="3200" dirty="0">
              <a:latin typeface="黑体"/>
              <a:cs typeface="黑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0836" y="5802121"/>
            <a:ext cx="12452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黑体"/>
                <a:cs typeface="黑体"/>
              </a:rPr>
              <a:t>AI热</a:t>
            </a:r>
            <a:r>
              <a:rPr sz="3200" spc="0" dirty="0">
                <a:latin typeface="黑体"/>
                <a:cs typeface="黑体"/>
              </a:rPr>
              <a:t>潮</a:t>
            </a:r>
            <a:endParaRPr sz="3200" dirty="0">
              <a:latin typeface="黑体"/>
              <a:cs typeface="黑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66972" y="5802198"/>
            <a:ext cx="20580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新手不友</a:t>
            </a:r>
            <a:r>
              <a:rPr sz="3200" spc="0" dirty="0">
                <a:latin typeface="黑体"/>
                <a:cs typeface="黑体"/>
              </a:rPr>
              <a:t>好</a:t>
            </a:r>
            <a:endParaRPr sz="3200" dirty="0">
              <a:latin typeface="黑体"/>
              <a:cs typeface="黑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69007" y="1504188"/>
            <a:ext cx="7310628" cy="41574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14164" y="162204"/>
            <a:ext cx="1040765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>
                <a:solidFill>
                  <a:srgbClr val="6F2F9F"/>
                </a:solidFill>
                <a:latin typeface="黑体"/>
                <a:cs typeface="黑体"/>
              </a:rPr>
              <a:t>总</a:t>
            </a:r>
            <a:r>
              <a:rPr sz="4000" spc="-5" dirty="0">
                <a:solidFill>
                  <a:srgbClr val="6F2F9F"/>
                </a:solidFill>
                <a:latin typeface="黑体"/>
                <a:cs typeface="黑体"/>
              </a:rPr>
              <a:t>结</a:t>
            </a:r>
            <a:endParaRPr sz="4000">
              <a:latin typeface="黑体"/>
              <a:cs typeface="黑体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2819" y="661669"/>
            <a:ext cx="59188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000000"/>
                </a:solidFill>
              </a:rPr>
              <a:t>1、所有突破都仅限深度神经网</a:t>
            </a:r>
            <a:r>
              <a:rPr sz="3200" spc="0" dirty="0">
                <a:solidFill>
                  <a:srgbClr val="000000"/>
                </a:solidFill>
              </a:rPr>
              <a:t>络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972819" y="2017394"/>
            <a:ext cx="7950834" cy="269881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黑体"/>
                <a:cs typeface="黑体"/>
              </a:rPr>
              <a:t>2</a:t>
            </a:r>
            <a:r>
              <a:rPr sz="3200" dirty="0">
                <a:latin typeface="黑体"/>
                <a:cs typeface="黑体"/>
              </a:rPr>
              <a:t>、极大地资源开</a:t>
            </a:r>
            <a:r>
              <a:rPr sz="3200" spc="0" dirty="0">
                <a:latin typeface="黑体"/>
                <a:cs typeface="黑体"/>
              </a:rPr>
              <a:t>销</a:t>
            </a:r>
            <a:endParaRPr sz="3200" dirty="0">
              <a:latin typeface="黑体"/>
              <a:cs typeface="黑体"/>
            </a:endParaRPr>
          </a:p>
          <a:p>
            <a:pPr>
              <a:lnSpc>
                <a:spcPct val="100000"/>
              </a:lnSpc>
            </a:pPr>
            <a:endParaRPr sz="3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650" dirty="0">
              <a:latin typeface="Times New Roman"/>
              <a:cs typeface="Times New Roman"/>
            </a:endParaRPr>
          </a:p>
          <a:p>
            <a:pPr marL="12700" marR="208279">
              <a:lnSpc>
                <a:spcPct val="100000"/>
              </a:lnSpc>
            </a:pPr>
            <a:r>
              <a:rPr sz="3200" spc="-5" dirty="0">
                <a:latin typeface="黑体"/>
                <a:cs typeface="黑体"/>
              </a:rPr>
              <a:t>3、NLP问题解决的仍不够好，三分类举例</a:t>
            </a:r>
            <a:r>
              <a:rPr sz="3200" dirty="0">
                <a:latin typeface="黑体"/>
                <a:cs typeface="黑体"/>
              </a:rPr>
              <a:t>。 原因</a:t>
            </a:r>
            <a:r>
              <a:rPr sz="3200" spc="-5" dirty="0">
                <a:latin typeface="黑体"/>
                <a:cs typeface="黑体"/>
              </a:rPr>
              <a:t>=</a:t>
            </a:r>
            <a:r>
              <a:rPr sz="3200" dirty="0" err="1">
                <a:latin typeface="黑体"/>
                <a:cs typeface="黑体"/>
              </a:rPr>
              <a:t>智力发展的规律</a:t>
            </a:r>
            <a:r>
              <a:rPr sz="3200" spc="0" dirty="0">
                <a:latin typeface="黑体"/>
                <a:cs typeface="黑体"/>
              </a:rPr>
              <a:t>。</a:t>
            </a:r>
            <a:endParaRPr sz="3200" dirty="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763511"/>
            <a:ext cx="12192000" cy="944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914164" y="162204"/>
            <a:ext cx="1040765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>
                <a:solidFill>
                  <a:srgbClr val="6F2F9F"/>
                </a:solidFill>
                <a:latin typeface="黑体"/>
                <a:cs typeface="黑体"/>
              </a:rPr>
              <a:t>总</a:t>
            </a:r>
            <a:r>
              <a:rPr sz="4000" spc="-5" dirty="0">
                <a:solidFill>
                  <a:srgbClr val="6F2F9F"/>
                </a:solidFill>
                <a:latin typeface="黑体"/>
                <a:cs typeface="黑体"/>
              </a:rPr>
              <a:t>结</a:t>
            </a:r>
            <a:endParaRPr sz="4000">
              <a:latin typeface="黑体"/>
              <a:cs typeface="黑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64360" y="4476750"/>
            <a:ext cx="7544434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22300" marR="5080" indent="-6096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黑体"/>
                <a:cs typeface="黑体"/>
              </a:rPr>
              <a:t>4、目前机器的认知仅仅止步于第一个层</a:t>
            </a:r>
            <a:r>
              <a:rPr sz="3200" dirty="0">
                <a:latin typeface="黑体"/>
                <a:cs typeface="黑体"/>
              </a:rPr>
              <a:t>次 后两个层次才是高等智力的屏障</a:t>
            </a:r>
            <a:r>
              <a:rPr sz="3200" spc="0" dirty="0">
                <a:latin typeface="黑体"/>
                <a:cs typeface="黑体"/>
              </a:rPr>
              <a:t>。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64360" y="5774690"/>
            <a:ext cx="6731634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黑体"/>
                <a:cs typeface="黑体"/>
              </a:rPr>
              <a:t>5、最容易落地的技术当属计算机视</a:t>
            </a:r>
            <a:r>
              <a:rPr sz="3200" spc="0" dirty="0">
                <a:latin typeface="黑体"/>
                <a:cs typeface="黑体"/>
              </a:rPr>
              <a:t>觉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22603" y="783336"/>
            <a:ext cx="10146792" cy="34503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53522" y="1058164"/>
            <a:ext cx="939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微软雅黑"/>
                <a:cs typeface="微软雅黑"/>
              </a:rPr>
              <a:t>技术爆炸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02045" y="348152"/>
            <a:ext cx="4596765" cy="96266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pc="-5" dirty="0"/>
              <a:t>第二部分：进阶办法</a:t>
            </a:r>
          </a:p>
          <a:p>
            <a:pPr marL="402590">
              <a:lnSpc>
                <a:spcPct val="100000"/>
              </a:lnSpc>
              <a:spcBef>
                <a:spcPts val="135"/>
              </a:spcBef>
            </a:pPr>
            <a:r>
              <a:rPr sz="1800" b="1" dirty="0">
                <a:solidFill>
                  <a:srgbClr val="000000"/>
                </a:solidFill>
                <a:latin typeface="微软雅黑"/>
                <a:cs typeface="微软雅黑"/>
              </a:rPr>
              <a:t>共享开源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7598" y="1424939"/>
            <a:ext cx="4801313" cy="36572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03847" y="1569719"/>
            <a:ext cx="5239511" cy="3247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10667"/>
            <a:ext cx="1083564" cy="10835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43482" y="5416930"/>
            <a:ext cx="3371317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800" b="1" dirty="0">
                <a:latin typeface="微软雅黑"/>
                <a:cs typeface="微软雅黑"/>
              </a:rPr>
              <a:t>技术变现的手段： </a:t>
            </a:r>
            <a:r>
              <a:rPr sz="1800" b="1" dirty="0">
                <a:solidFill>
                  <a:srgbClr val="6F2F9F"/>
                </a:solidFill>
                <a:latin typeface="微软雅黑"/>
                <a:cs typeface="微软雅黑"/>
              </a:rPr>
              <a:t>从前，现在？</a:t>
            </a:r>
            <a:endParaRPr sz="1800" dirty="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36681" y="5416930"/>
            <a:ext cx="590437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800" b="1" dirty="0">
                <a:latin typeface="微软雅黑"/>
                <a:cs typeface="微软雅黑"/>
              </a:rPr>
              <a:t>从不同等级人才的角度考虑问题： </a:t>
            </a:r>
            <a:r>
              <a:rPr sz="1800" b="1" dirty="0">
                <a:solidFill>
                  <a:srgbClr val="6F2F9F"/>
                </a:solidFill>
                <a:latin typeface="微软雅黑"/>
                <a:cs typeface="微软雅黑"/>
              </a:rPr>
              <a:t>前沿团队，人才梯队？</a:t>
            </a:r>
            <a:endParaRPr sz="1800" dirty="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6763511"/>
            <a:ext cx="12192000" cy="94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41143" y="385305"/>
            <a:ext cx="2056764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人才梯</a:t>
            </a:r>
            <a:r>
              <a:rPr spc="-5" dirty="0"/>
              <a:t>队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6069" y="1534007"/>
            <a:ext cx="9175750" cy="404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宋体"/>
                <a:cs typeface="宋体"/>
              </a:rPr>
              <a:t>菜鸟筑基：</a:t>
            </a:r>
            <a:r>
              <a:rPr sz="2400" dirty="0">
                <a:latin typeface="宋体"/>
                <a:cs typeface="宋体"/>
              </a:rPr>
              <a:t>本阶段的人才以大数据基础理论的学习为主，尚不能胜任 真实的项目或者工作；</a:t>
            </a:r>
            <a:endParaRPr sz="24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400" b="1" dirty="0">
                <a:latin typeface="宋体"/>
                <a:cs typeface="宋体"/>
              </a:rPr>
              <a:t>初入江湖：</a:t>
            </a:r>
            <a:r>
              <a:rPr sz="2400" dirty="0">
                <a:latin typeface="宋体"/>
                <a:cs typeface="宋体"/>
              </a:rPr>
              <a:t>本阶段的人才已经具备了初步的大数据实践的能力，建议 通过实践（做项目、打比赛等）来更好地带动学习；</a:t>
            </a:r>
            <a:endParaRPr sz="24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400" b="1" dirty="0">
                <a:latin typeface="宋体"/>
                <a:cs typeface="宋体"/>
              </a:rPr>
              <a:t>登堂入室：</a:t>
            </a:r>
            <a:r>
              <a:rPr sz="2400" dirty="0">
                <a:latin typeface="宋体"/>
                <a:cs typeface="宋体"/>
              </a:rPr>
              <a:t>本阶段的人才需具备大数据科研论文的调研、阅读和理解 能力，能够成功地将论文中的算法进行复现；</a:t>
            </a:r>
            <a:endParaRPr sz="24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400" b="1" dirty="0">
                <a:latin typeface="宋体"/>
                <a:cs typeface="宋体"/>
              </a:rPr>
              <a:t>华山论剑：</a:t>
            </a:r>
            <a:r>
              <a:rPr sz="2400" dirty="0">
                <a:latin typeface="宋体"/>
                <a:cs typeface="宋体"/>
              </a:rPr>
              <a:t>本阶段的人才能够独立地开展大数据新技术的研究工作， 具有发表原创性论文的能力。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083564" cy="10835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6763511"/>
            <a:ext cx="12192000" cy="94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87631" y="243789"/>
            <a:ext cx="6374765" cy="1243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4000" dirty="0">
                <a:solidFill>
                  <a:srgbClr val="6F2F9F"/>
                </a:solidFill>
                <a:latin typeface="黑体"/>
                <a:cs typeface="黑体"/>
              </a:rPr>
              <a:t>菜鸟筑</a:t>
            </a:r>
            <a:r>
              <a:rPr sz="4000" spc="-5" dirty="0">
                <a:solidFill>
                  <a:srgbClr val="6F2F9F"/>
                </a:solidFill>
                <a:latin typeface="黑体"/>
                <a:cs typeface="黑体"/>
              </a:rPr>
              <a:t>基</a:t>
            </a:r>
            <a:endParaRPr sz="4000">
              <a:latin typeface="黑体"/>
              <a:cs typeface="黑体"/>
            </a:endParaRPr>
          </a:p>
          <a:p>
            <a:pPr marR="5080" algn="r">
              <a:lnSpc>
                <a:spcPct val="100000"/>
              </a:lnSpc>
            </a:pPr>
            <a:r>
              <a:rPr sz="4000" spc="-5" dirty="0">
                <a:latin typeface="黑体"/>
                <a:cs typeface="黑体"/>
              </a:rPr>
              <a:t>1.</a:t>
            </a:r>
            <a:r>
              <a:rPr sz="4000" spc="-50" dirty="0">
                <a:latin typeface="黑体"/>
                <a:cs typeface="黑体"/>
              </a:rPr>
              <a:t> </a:t>
            </a:r>
            <a:r>
              <a:rPr sz="4000" spc="-5" dirty="0">
                <a:latin typeface="黑体"/>
                <a:cs typeface="黑体"/>
              </a:rPr>
              <a:t>最好的资源往往是公开的</a:t>
            </a:r>
            <a:endParaRPr sz="4000">
              <a:latin typeface="黑体"/>
              <a:cs typeface="黑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53028" y="1805593"/>
            <a:ext cx="4524756" cy="22558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0702" y="4684248"/>
            <a:ext cx="4362421" cy="14026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14644" y="4436364"/>
            <a:ext cx="1732788" cy="17327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083564" cy="10835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08220" y="5023103"/>
            <a:ext cx="405765" cy="204470"/>
          </a:xfrm>
          <a:custGeom>
            <a:avLst/>
            <a:gdLst/>
            <a:ahLst/>
            <a:cxnLst/>
            <a:rect l="l" t="t" r="r" b="b"/>
            <a:pathLst>
              <a:path w="405764" h="204470">
                <a:moveTo>
                  <a:pt x="405383" y="204216"/>
                </a:moveTo>
                <a:lnTo>
                  <a:pt x="0" y="204216"/>
                </a:lnTo>
                <a:lnTo>
                  <a:pt x="0" y="0"/>
                </a:lnTo>
                <a:lnTo>
                  <a:pt x="405383" y="0"/>
                </a:lnTo>
                <a:lnTo>
                  <a:pt x="405383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04003" y="5227320"/>
            <a:ext cx="814069" cy="405765"/>
          </a:xfrm>
          <a:custGeom>
            <a:avLst/>
            <a:gdLst/>
            <a:ahLst/>
            <a:cxnLst/>
            <a:rect l="l" t="t" r="r" b="b"/>
            <a:pathLst>
              <a:path w="814070" h="405764">
                <a:moveTo>
                  <a:pt x="813816" y="405383"/>
                </a:moveTo>
                <a:lnTo>
                  <a:pt x="0" y="405383"/>
                </a:lnTo>
                <a:lnTo>
                  <a:pt x="0" y="0"/>
                </a:lnTo>
                <a:lnTo>
                  <a:pt x="813816" y="0"/>
                </a:lnTo>
                <a:lnTo>
                  <a:pt x="813816" y="4053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08220" y="5632703"/>
            <a:ext cx="405765" cy="204470"/>
          </a:xfrm>
          <a:custGeom>
            <a:avLst/>
            <a:gdLst/>
            <a:ahLst/>
            <a:cxnLst/>
            <a:rect l="l" t="t" r="r" b="b"/>
            <a:pathLst>
              <a:path w="405764" h="204470">
                <a:moveTo>
                  <a:pt x="405383" y="204216"/>
                </a:moveTo>
                <a:lnTo>
                  <a:pt x="0" y="204216"/>
                </a:lnTo>
                <a:lnTo>
                  <a:pt x="0" y="0"/>
                </a:lnTo>
                <a:lnTo>
                  <a:pt x="405383" y="0"/>
                </a:lnTo>
                <a:lnTo>
                  <a:pt x="405383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98301" y="5017211"/>
            <a:ext cx="825500" cy="825500"/>
          </a:xfrm>
          <a:custGeom>
            <a:avLst/>
            <a:gdLst/>
            <a:ahLst/>
            <a:cxnLst/>
            <a:rect l="l" t="t" r="r" b="b"/>
            <a:pathLst>
              <a:path w="825500" h="825500">
                <a:moveTo>
                  <a:pt x="203200" y="209550"/>
                </a:moveTo>
                <a:lnTo>
                  <a:pt x="203200" y="0"/>
                </a:lnTo>
                <a:lnTo>
                  <a:pt x="622300" y="0"/>
                </a:lnTo>
                <a:lnTo>
                  <a:pt x="622300" y="6350"/>
                </a:lnTo>
                <a:lnTo>
                  <a:pt x="215900" y="6350"/>
                </a:lnTo>
                <a:lnTo>
                  <a:pt x="209550" y="12700"/>
                </a:lnTo>
                <a:lnTo>
                  <a:pt x="215900" y="12700"/>
                </a:lnTo>
                <a:lnTo>
                  <a:pt x="215900" y="203200"/>
                </a:lnTo>
                <a:lnTo>
                  <a:pt x="209550" y="203200"/>
                </a:lnTo>
                <a:lnTo>
                  <a:pt x="203200" y="209550"/>
                </a:lnTo>
                <a:close/>
              </a:path>
              <a:path w="825500" h="825500">
                <a:moveTo>
                  <a:pt x="215900" y="12700"/>
                </a:moveTo>
                <a:lnTo>
                  <a:pt x="209550" y="12700"/>
                </a:lnTo>
                <a:lnTo>
                  <a:pt x="215900" y="6350"/>
                </a:lnTo>
                <a:lnTo>
                  <a:pt x="215900" y="12700"/>
                </a:lnTo>
                <a:close/>
              </a:path>
              <a:path w="825500" h="825500">
                <a:moveTo>
                  <a:pt x="609600" y="12700"/>
                </a:moveTo>
                <a:lnTo>
                  <a:pt x="215900" y="12700"/>
                </a:lnTo>
                <a:lnTo>
                  <a:pt x="215900" y="6350"/>
                </a:lnTo>
                <a:lnTo>
                  <a:pt x="609600" y="6350"/>
                </a:lnTo>
                <a:lnTo>
                  <a:pt x="609600" y="12700"/>
                </a:lnTo>
                <a:close/>
              </a:path>
              <a:path w="825500" h="825500">
                <a:moveTo>
                  <a:pt x="812800" y="215900"/>
                </a:moveTo>
                <a:lnTo>
                  <a:pt x="609600" y="215900"/>
                </a:lnTo>
                <a:lnTo>
                  <a:pt x="609600" y="6350"/>
                </a:lnTo>
                <a:lnTo>
                  <a:pt x="615950" y="12700"/>
                </a:lnTo>
                <a:lnTo>
                  <a:pt x="622300" y="12700"/>
                </a:lnTo>
                <a:lnTo>
                  <a:pt x="622300" y="203200"/>
                </a:lnTo>
                <a:lnTo>
                  <a:pt x="615950" y="203200"/>
                </a:lnTo>
                <a:lnTo>
                  <a:pt x="622300" y="209550"/>
                </a:lnTo>
                <a:lnTo>
                  <a:pt x="812800" y="209550"/>
                </a:lnTo>
                <a:lnTo>
                  <a:pt x="812800" y="215900"/>
                </a:lnTo>
                <a:close/>
              </a:path>
              <a:path w="825500" h="825500">
                <a:moveTo>
                  <a:pt x="622300" y="12700"/>
                </a:moveTo>
                <a:lnTo>
                  <a:pt x="615950" y="12700"/>
                </a:lnTo>
                <a:lnTo>
                  <a:pt x="609600" y="6350"/>
                </a:lnTo>
                <a:lnTo>
                  <a:pt x="622300" y="6350"/>
                </a:lnTo>
                <a:lnTo>
                  <a:pt x="622300" y="12700"/>
                </a:lnTo>
                <a:close/>
              </a:path>
              <a:path w="825500" h="825500">
                <a:moveTo>
                  <a:pt x="203200" y="622300"/>
                </a:moveTo>
                <a:lnTo>
                  <a:pt x="0" y="622300"/>
                </a:lnTo>
                <a:lnTo>
                  <a:pt x="0" y="203200"/>
                </a:lnTo>
                <a:lnTo>
                  <a:pt x="203200" y="203200"/>
                </a:lnTo>
                <a:lnTo>
                  <a:pt x="203200" y="209550"/>
                </a:lnTo>
                <a:lnTo>
                  <a:pt x="12700" y="209550"/>
                </a:lnTo>
                <a:lnTo>
                  <a:pt x="6350" y="215900"/>
                </a:lnTo>
                <a:lnTo>
                  <a:pt x="12700" y="215900"/>
                </a:lnTo>
                <a:lnTo>
                  <a:pt x="12700" y="609600"/>
                </a:lnTo>
                <a:lnTo>
                  <a:pt x="6350" y="609600"/>
                </a:lnTo>
                <a:lnTo>
                  <a:pt x="12700" y="615950"/>
                </a:lnTo>
                <a:lnTo>
                  <a:pt x="203200" y="615950"/>
                </a:lnTo>
                <a:lnTo>
                  <a:pt x="203200" y="622300"/>
                </a:lnTo>
                <a:close/>
              </a:path>
              <a:path w="825500" h="825500">
                <a:moveTo>
                  <a:pt x="215900" y="215900"/>
                </a:moveTo>
                <a:lnTo>
                  <a:pt x="12700" y="215900"/>
                </a:lnTo>
                <a:lnTo>
                  <a:pt x="12700" y="209550"/>
                </a:lnTo>
                <a:lnTo>
                  <a:pt x="203200" y="209550"/>
                </a:lnTo>
                <a:lnTo>
                  <a:pt x="209550" y="203200"/>
                </a:lnTo>
                <a:lnTo>
                  <a:pt x="215900" y="203200"/>
                </a:lnTo>
                <a:lnTo>
                  <a:pt x="215900" y="215900"/>
                </a:lnTo>
                <a:close/>
              </a:path>
              <a:path w="825500" h="825500">
                <a:moveTo>
                  <a:pt x="622300" y="209550"/>
                </a:moveTo>
                <a:lnTo>
                  <a:pt x="615950" y="203200"/>
                </a:lnTo>
                <a:lnTo>
                  <a:pt x="622300" y="203200"/>
                </a:lnTo>
                <a:lnTo>
                  <a:pt x="622300" y="209550"/>
                </a:lnTo>
                <a:close/>
              </a:path>
              <a:path w="825500" h="825500">
                <a:moveTo>
                  <a:pt x="825500" y="215900"/>
                </a:moveTo>
                <a:lnTo>
                  <a:pt x="819150" y="215900"/>
                </a:lnTo>
                <a:lnTo>
                  <a:pt x="812800" y="209550"/>
                </a:lnTo>
                <a:lnTo>
                  <a:pt x="622300" y="209550"/>
                </a:lnTo>
                <a:lnTo>
                  <a:pt x="622300" y="203200"/>
                </a:lnTo>
                <a:lnTo>
                  <a:pt x="825500" y="203200"/>
                </a:lnTo>
                <a:lnTo>
                  <a:pt x="825500" y="215900"/>
                </a:lnTo>
                <a:close/>
              </a:path>
              <a:path w="825500" h="825500">
                <a:moveTo>
                  <a:pt x="12700" y="215900"/>
                </a:moveTo>
                <a:lnTo>
                  <a:pt x="6350" y="215900"/>
                </a:lnTo>
                <a:lnTo>
                  <a:pt x="12700" y="209550"/>
                </a:lnTo>
                <a:lnTo>
                  <a:pt x="12700" y="215900"/>
                </a:lnTo>
                <a:close/>
              </a:path>
              <a:path w="825500" h="825500">
                <a:moveTo>
                  <a:pt x="812800" y="615950"/>
                </a:moveTo>
                <a:lnTo>
                  <a:pt x="812800" y="209550"/>
                </a:lnTo>
                <a:lnTo>
                  <a:pt x="819150" y="215900"/>
                </a:lnTo>
                <a:lnTo>
                  <a:pt x="825500" y="215900"/>
                </a:lnTo>
                <a:lnTo>
                  <a:pt x="825500" y="609600"/>
                </a:lnTo>
                <a:lnTo>
                  <a:pt x="819150" y="609600"/>
                </a:lnTo>
                <a:lnTo>
                  <a:pt x="812800" y="615950"/>
                </a:lnTo>
                <a:close/>
              </a:path>
              <a:path w="825500" h="825500">
                <a:moveTo>
                  <a:pt x="12700" y="615950"/>
                </a:moveTo>
                <a:lnTo>
                  <a:pt x="6350" y="609600"/>
                </a:lnTo>
                <a:lnTo>
                  <a:pt x="12700" y="609600"/>
                </a:lnTo>
                <a:lnTo>
                  <a:pt x="12700" y="615950"/>
                </a:lnTo>
                <a:close/>
              </a:path>
              <a:path w="825500" h="825500">
                <a:moveTo>
                  <a:pt x="215900" y="622300"/>
                </a:moveTo>
                <a:lnTo>
                  <a:pt x="209550" y="622300"/>
                </a:lnTo>
                <a:lnTo>
                  <a:pt x="203200" y="615950"/>
                </a:lnTo>
                <a:lnTo>
                  <a:pt x="12700" y="615950"/>
                </a:lnTo>
                <a:lnTo>
                  <a:pt x="12700" y="609600"/>
                </a:lnTo>
                <a:lnTo>
                  <a:pt x="215900" y="609600"/>
                </a:lnTo>
                <a:lnTo>
                  <a:pt x="215900" y="622300"/>
                </a:lnTo>
                <a:close/>
              </a:path>
              <a:path w="825500" h="825500">
                <a:moveTo>
                  <a:pt x="609600" y="819150"/>
                </a:moveTo>
                <a:lnTo>
                  <a:pt x="609600" y="609600"/>
                </a:lnTo>
                <a:lnTo>
                  <a:pt x="812800" y="609600"/>
                </a:lnTo>
                <a:lnTo>
                  <a:pt x="812800" y="615950"/>
                </a:lnTo>
                <a:lnTo>
                  <a:pt x="622300" y="615950"/>
                </a:lnTo>
                <a:lnTo>
                  <a:pt x="615950" y="622300"/>
                </a:lnTo>
                <a:lnTo>
                  <a:pt x="622300" y="622300"/>
                </a:lnTo>
                <a:lnTo>
                  <a:pt x="622300" y="812800"/>
                </a:lnTo>
                <a:lnTo>
                  <a:pt x="615950" y="812800"/>
                </a:lnTo>
                <a:lnTo>
                  <a:pt x="609600" y="819150"/>
                </a:lnTo>
                <a:close/>
              </a:path>
              <a:path w="825500" h="825500">
                <a:moveTo>
                  <a:pt x="825500" y="622300"/>
                </a:moveTo>
                <a:lnTo>
                  <a:pt x="622300" y="622300"/>
                </a:lnTo>
                <a:lnTo>
                  <a:pt x="622300" y="615950"/>
                </a:lnTo>
                <a:lnTo>
                  <a:pt x="812800" y="615950"/>
                </a:lnTo>
                <a:lnTo>
                  <a:pt x="819150" y="609600"/>
                </a:lnTo>
                <a:lnTo>
                  <a:pt x="825500" y="609600"/>
                </a:lnTo>
                <a:lnTo>
                  <a:pt x="825500" y="622300"/>
                </a:lnTo>
                <a:close/>
              </a:path>
              <a:path w="825500" h="825500">
                <a:moveTo>
                  <a:pt x="622300" y="825500"/>
                </a:moveTo>
                <a:lnTo>
                  <a:pt x="203200" y="825500"/>
                </a:lnTo>
                <a:lnTo>
                  <a:pt x="203200" y="615950"/>
                </a:lnTo>
                <a:lnTo>
                  <a:pt x="209550" y="622300"/>
                </a:lnTo>
                <a:lnTo>
                  <a:pt x="215900" y="622300"/>
                </a:lnTo>
                <a:lnTo>
                  <a:pt x="215900" y="812800"/>
                </a:lnTo>
                <a:lnTo>
                  <a:pt x="209550" y="812800"/>
                </a:lnTo>
                <a:lnTo>
                  <a:pt x="215900" y="819150"/>
                </a:lnTo>
                <a:lnTo>
                  <a:pt x="622300" y="819150"/>
                </a:lnTo>
                <a:lnTo>
                  <a:pt x="622300" y="825500"/>
                </a:lnTo>
                <a:close/>
              </a:path>
              <a:path w="825500" h="825500">
                <a:moveTo>
                  <a:pt x="622300" y="622300"/>
                </a:moveTo>
                <a:lnTo>
                  <a:pt x="615950" y="622300"/>
                </a:lnTo>
                <a:lnTo>
                  <a:pt x="622300" y="615950"/>
                </a:lnTo>
                <a:lnTo>
                  <a:pt x="622300" y="622300"/>
                </a:lnTo>
                <a:close/>
              </a:path>
              <a:path w="825500" h="825500">
                <a:moveTo>
                  <a:pt x="215900" y="819150"/>
                </a:moveTo>
                <a:lnTo>
                  <a:pt x="209550" y="812800"/>
                </a:lnTo>
                <a:lnTo>
                  <a:pt x="215900" y="812800"/>
                </a:lnTo>
                <a:lnTo>
                  <a:pt x="215900" y="819150"/>
                </a:lnTo>
                <a:close/>
              </a:path>
              <a:path w="825500" h="825500">
                <a:moveTo>
                  <a:pt x="609600" y="819150"/>
                </a:moveTo>
                <a:lnTo>
                  <a:pt x="215900" y="819150"/>
                </a:lnTo>
                <a:lnTo>
                  <a:pt x="215900" y="812800"/>
                </a:lnTo>
                <a:lnTo>
                  <a:pt x="609600" y="812800"/>
                </a:lnTo>
                <a:lnTo>
                  <a:pt x="609600" y="819150"/>
                </a:lnTo>
                <a:close/>
              </a:path>
              <a:path w="825500" h="825500">
                <a:moveTo>
                  <a:pt x="622300" y="819150"/>
                </a:moveTo>
                <a:lnTo>
                  <a:pt x="609600" y="819150"/>
                </a:lnTo>
                <a:lnTo>
                  <a:pt x="615950" y="812800"/>
                </a:lnTo>
                <a:lnTo>
                  <a:pt x="622300" y="812800"/>
                </a:lnTo>
                <a:lnTo>
                  <a:pt x="622300" y="819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77783" y="5023103"/>
            <a:ext cx="989330" cy="429895"/>
          </a:xfrm>
          <a:custGeom>
            <a:avLst/>
            <a:gdLst/>
            <a:ahLst/>
            <a:cxnLst/>
            <a:rect l="l" t="t" r="r" b="b"/>
            <a:pathLst>
              <a:path w="989329" h="429895">
                <a:moveTo>
                  <a:pt x="0" y="0"/>
                </a:moveTo>
                <a:lnTo>
                  <a:pt x="989076" y="0"/>
                </a:lnTo>
                <a:lnTo>
                  <a:pt x="989076" y="429768"/>
                </a:lnTo>
                <a:lnTo>
                  <a:pt x="0" y="42976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71535" y="5017211"/>
            <a:ext cx="1001394" cy="441959"/>
          </a:xfrm>
          <a:custGeom>
            <a:avLst/>
            <a:gdLst/>
            <a:ahLst/>
            <a:cxnLst/>
            <a:rect l="l" t="t" r="r" b="b"/>
            <a:pathLst>
              <a:path w="1001395" h="441960">
                <a:moveTo>
                  <a:pt x="1001395" y="441667"/>
                </a:moveTo>
                <a:lnTo>
                  <a:pt x="0" y="441667"/>
                </a:lnTo>
                <a:lnTo>
                  <a:pt x="0" y="0"/>
                </a:lnTo>
                <a:lnTo>
                  <a:pt x="1001395" y="0"/>
                </a:lnTo>
                <a:lnTo>
                  <a:pt x="1001395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428967"/>
                </a:lnTo>
                <a:lnTo>
                  <a:pt x="6350" y="428967"/>
                </a:lnTo>
                <a:lnTo>
                  <a:pt x="12700" y="435317"/>
                </a:lnTo>
                <a:lnTo>
                  <a:pt x="1001395" y="435317"/>
                </a:lnTo>
                <a:lnTo>
                  <a:pt x="1001395" y="441667"/>
                </a:lnTo>
                <a:close/>
              </a:path>
              <a:path w="1001395" h="441960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1001395" h="441960">
                <a:moveTo>
                  <a:pt x="988695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988695" y="6350"/>
                </a:lnTo>
                <a:lnTo>
                  <a:pt x="988695" y="12700"/>
                </a:lnTo>
                <a:close/>
              </a:path>
              <a:path w="1001395" h="441960">
                <a:moveTo>
                  <a:pt x="988695" y="435317"/>
                </a:moveTo>
                <a:lnTo>
                  <a:pt x="988695" y="6350"/>
                </a:lnTo>
                <a:lnTo>
                  <a:pt x="995045" y="12700"/>
                </a:lnTo>
                <a:lnTo>
                  <a:pt x="1001395" y="12700"/>
                </a:lnTo>
                <a:lnTo>
                  <a:pt x="1001395" y="428967"/>
                </a:lnTo>
                <a:lnTo>
                  <a:pt x="995045" y="428967"/>
                </a:lnTo>
                <a:lnTo>
                  <a:pt x="988695" y="435317"/>
                </a:lnTo>
                <a:close/>
              </a:path>
              <a:path w="1001395" h="441960">
                <a:moveTo>
                  <a:pt x="1001395" y="12700"/>
                </a:moveTo>
                <a:lnTo>
                  <a:pt x="995045" y="12700"/>
                </a:lnTo>
                <a:lnTo>
                  <a:pt x="988695" y="6350"/>
                </a:lnTo>
                <a:lnTo>
                  <a:pt x="1001395" y="6350"/>
                </a:lnTo>
                <a:lnTo>
                  <a:pt x="1001395" y="12700"/>
                </a:lnTo>
                <a:close/>
              </a:path>
              <a:path w="1001395" h="441960">
                <a:moveTo>
                  <a:pt x="12700" y="435317"/>
                </a:moveTo>
                <a:lnTo>
                  <a:pt x="6350" y="428967"/>
                </a:lnTo>
                <a:lnTo>
                  <a:pt x="12700" y="428967"/>
                </a:lnTo>
                <a:lnTo>
                  <a:pt x="12700" y="435317"/>
                </a:lnTo>
                <a:close/>
              </a:path>
              <a:path w="1001395" h="441960">
                <a:moveTo>
                  <a:pt x="988695" y="435317"/>
                </a:moveTo>
                <a:lnTo>
                  <a:pt x="12700" y="435317"/>
                </a:lnTo>
                <a:lnTo>
                  <a:pt x="12700" y="428967"/>
                </a:lnTo>
                <a:lnTo>
                  <a:pt x="988695" y="428967"/>
                </a:lnTo>
                <a:lnTo>
                  <a:pt x="988695" y="435317"/>
                </a:lnTo>
                <a:close/>
              </a:path>
              <a:path w="1001395" h="441960">
                <a:moveTo>
                  <a:pt x="1001395" y="435317"/>
                </a:moveTo>
                <a:lnTo>
                  <a:pt x="988695" y="435317"/>
                </a:lnTo>
                <a:lnTo>
                  <a:pt x="995045" y="428967"/>
                </a:lnTo>
                <a:lnTo>
                  <a:pt x="1001395" y="428967"/>
                </a:lnTo>
                <a:lnTo>
                  <a:pt x="1001395" y="4353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77783" y="5739384"/>
            <a:ext cx="989330" cy="429895"/>
          </a:xfrm>
          <a:custGeom>
            <a:avLst/>
            <a:gdLst/>
            <a:ahLst/>
            <a:cxnLst/>
            <a:rect l="l" t="t" r="r" b="b"/>
            <a:pathLst>
              <a:path w="989329" h="429895">
                <a:moveTo>
                  <a:pt x="0" y="0"/>
                </a:moveTo>
                <a:lnTo>
                  <a:pt x="989076" y="0"/>
                </a:lnTo>
                <a:lnTo>
                  <a:pt x="989076" y="429767"/>
                </a:lnTo>
                <a:lnTo>
                  <a:pt x="0" y="42976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71535" y="5733719"/>
            <a:ext cx="1001394" cy="441959"/>
          </a:xfrm>
          <a:custGeom>
            <a:avLst/>
            <a:gdLst/>
            <a:ahLst/>
            <a:cxnLst/>
            <a:rect l="l" t="t" r="r" b="b"/>
            <a:pathLst>
              <a:path w="1001395" h="441960">
                <a:moveTo>
                  <a:pt x="1001395" y="441680"/>
                </a:moveTo>
                <a:lnTo>
                  <a:pt x="0" y="441680"/>
                </a:lnTo>
                <a:lnTo>
                  <a:pt x="0" y="0"/>
                </a:lnTo>
                <a:lnTo>
                  <a:pt x="1001395" y="0"/>
                </a:lnTo>
                <a:lnTo>
                  <a:pt x="1001395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428980"/>
                </a:lnTo>
                <a:lnTo>
                  <a:pt x="6350" y="428980"/>
                </a:lnTo>
                <a:lnTo>
                  <a:pt x="12700" y="435330"/>
                </a:lnTo>
                <a:lnTo>
                  <a:pt x="1001395" y="435330"/>
                </a:lnTo>
                <a:lnTo>
                  <a:pt x="1001395" y="441680"/>
                </a:lnTo>
                <a:close/>
              </a:path>
              <a:path w="1001395" h="441960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1001395" h="441960">
                <a:moveTo>
                  <a:pt x="988695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988695" y="6350"/>
                </a:lnTo>
                <a:lnTo>
                  <a:pt x="988695" y="12700"/>
                </a:lnTo>
                <a:close/>
              </a:path>
              <a:path w="1001395" h="441960">
                <a:moveTo>
                  <a:pt x="988695" y="435330"/>
                </a:moveTo>
                <a:lnTo>
                  <a:pt x="988695" y="6350"/>
                </a:lnTo>
                <a:lnTo>
                  <a:pt x="995045" y="12700"/>
                </a:lnTo>
                <a:lnTo>
                  <a:pt x="1001395" y="12700"/>
                </a:lnTo>
                <a:lnTo>
                  <a:pt x="1001395" y="428980"/>
                </a:lnTo>
                <a:lnTo>
                  <a:pt x="995045" y="428980"/>
                </a:lnTo>
                <a:lnTo>
                  <a:pt x="988695" y="435330"/>
                </a:lnTo>
                <a:close/>
              </a:path>
              <a:path w="1001395" h="441960">
                <a:moveTo>
                  <a:pt x="1001395" y="12700"/>
                </a:moveTo>
                <a:lnTo>
                  <a:pt x="995045" y="12700"/>
                </a:lnTo>
                <a:lnTo>
                  <a:pt x="988695" y="6350"/>
                </a:lnTo>
                <a:lnTo>
                  <a:pt x="1001395" y="6350"/>
                </a:lnTo>
                <a:lnTo>
                  <a:pt x="1001395" y="12700"/>
                </a:lnTo>
                <a:close/>
              </a:path>
              <a:path w="1001395" h="441960">
                <a:moveTo>
                  <a:pt x="12700" y="435330"/>
                </a:moveTo>
                <a:lnTo>
                  <a:pt x="6350" y="428980"/>
                </a:lnTo>
                <a:lnTo>
                  <a:pt x="12700" y="428980"/>
                </a:lnTo>
                <a:lnTo>
                  <a:pt x="12700" y="435330"/>
                </a:lnTo>
                <a:close/>
              </a:path>
              <a:path w="1001395" h="441960">
                <a:moveTo>
                  <a:pt x="988695" y="435330"/>
                </a:moveTo>
                <a:lnTo>
                  <a:pt x="12700" y="435330"/>
                </a:lnTo>
                <a:lnTo>
                  <a:pt x="12700" y="428980"/>
                </a:lnTo>
                <a:lnTo>
                  <a:pt x="988695" y="428980"/>
                </a:lnTo>
                <a:lnTo>
                  <a:pt x="988695" y="435330"/>
                </a:lnTo>
                <a:close/>
              </a:path>
              <a:path w="1001395" h="441960">
                <a:moveTo>
                  <a:pt x="1001395" y="435330"/>
                </a:moveTo>
                <a:lnTo>
                  <a:pt x="988695" y="435330"/>
                </a:lnTo>
                <a:lnTo>
                  <a:pt x="995045" y="428980"/>
                </a:lnTo>
                <a:lnTo>
                  <a:pt x="1001395" y="428980"/>
                </a:lnTo>
                <a:lnTo>
                  <a:pt x="1001395" y="4353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138354" y="4936185"/>
            <a:ext cx="4986655" cy="1788795"/>
          </a:xfrm>
          <a:prstGeom prst="rect">
            <a:avLst/>
          </a:prstGeom>
        </p:spPr>
        <p:txBody>
          <a:bodyPr vert="horz" wrap="square" lIns="0" tIns="28448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2240"/>
              </a:spcBef>
            </a:pPr>
            <a:r>
              <a:rPr sz="4000" spc="-5" dirty="0">
                <a:latin typeface="黑体"/>
                <a:cs typeface="黑体"/>
              </a:rPr>
              <a:t>gitxiv</a:t>
            </a:r>
            <a:endParaRPr sz="40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2140"/>
              </a:spcBef>
            </a:pPr>
            <a:r>
              <a:rPr sz="4000" spc="-5" dirty="0">
                <a:latin typeface="黑体"/>
                <a:cs typeface="黑体"/>
              </a:rPr>
              <a:t>arxiv</a:t>
            </a:r>
            <a:endParaRPr sz="4000">
              <a:latin typeface="黑体"/>
              <a:cs typeface="黑体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0" y="6763511"/>
            <a:ext cx="12192000" cy="944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5631" y="243789"/>
            <a:ext cx="2056764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菜鸟筑</a:t>
            </a:r>
            <a:r>
              <a:rPr spc="-5" dirty="0"/>
              <a:t>基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87631" y="853389"/>
            <a:ext cx="6374765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黑体"/>
                <a:cs typeface="黑体"/>
              </a:rPr>
              <a:t>1.</a:t>
            </a:r>
            <a:r>
              <a:rPr sz="4000" spc="-45" dirty="0">
                <a:latin typeface="黑体"/>
                <a:cs typeface="黑体"/>
              </a:rPr>
              <a:t> </a:t>
            </a:r>
            <a:r>
              <a:rPr sz="4000" spc="-5" dirty="0">
                <a:latin typeface="黑体"/>
                <a:cs typeface="黑体"/>
              </a:rPr>
              <a:t>最好的资源往往是公开的</a:t>
            </a:r>
            <a:endParaRPr sz="4000">
              <a:latin typeface="黑体"/>
              <a:cs typeface="黑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0562" y="5565851"/>
            <a:ext cx="287083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15900" marR="5080" indent="-2032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英语是“用”的 不是“学”</a:t>
            </a:r>
            <a:r>
              <a:rPr sz="3200" spc="0" dirty="0">
                <a:latin typeface="黑体"/>
                <a:cs typeface="黑体"/>
              </a:rPr>
              <a:t>的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17804" y="2078735"/>
            <a:ext cx="2666999" cy="3258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29200" y="2543555"/>
            <a:ext cx="2779776" cy="2476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11411" y="2436876"/>
            <a:ext cx="2420111" cy="26380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543372" y="5554967"/>
            <a:ext cx="18548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黑体"/>
                <a:cs typeface="黑体"/>
              </a:rPr>
              <a:t>内功=算</a:t>
            </a:r>
            <a:r>
              <a:rPr sz="3200" spc="0" dirty="0">
                <a:latin typeface="黑体"/>
                <a:cs typeface="黑体"/>
              </a:rPr>
              <a:t>法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11856" y="5631167"/>
            <a:ext cx="18548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黑体"/>
                <a:cs typeface="黑体"/>
              </a:rPr>
              <a:t>外功=代</a:t>
            </a:r>
            <a:r>
              <a:rPr sz="3200" spc="0" dirty="0">
                <a:latin typeface="黑体"/>
                <a:cs typeface="黑体"/>
              </a:rPr>
              <a:t>码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1083564" cy="10835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6763511"/>
            <a:ext cx="12192000" cy="944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3911" y="243789"/>
            <a:ext cx="7898765" cy="1243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4000" dirty="0">
                <a:solidFill>
                  <a:srgbClr val="6F2F9F"/>
                </a:solidFill>
                <a:latin typeface="黑体"/>
                <a:cs typeface="黑体"/>
              </a:rPr>
              <a:t>菜鸟筑</a:t>
            </a:r>
            <a:r>
              <a:rPr sz="4000" spc="-5" dirty="0">
                <a:solidFill>
                  <a:srgbClr val="6F2F9F"/>
                </a:solidFill>
                <a:latin typeface="黑体"/>
                <a:cs typeface="黑体"/>
              </a:rPr>
              <a:t>基</a:t>
            </a:r>
            <a:endParaRPr sz="4000">
              <a:latin typeface="黑体"/>
              <a:cs typeface="黑体"/>
            </a:endParaRPr>
          </a:p>
          <a:p>
            <a:pPr marR="5080" algn="r">
              <a:lnSpc>
                <a:spcPct val="100000"/>
              </a:lnSpc>
            </a:pPr>
            <a:r>
              <a:rPr sz="4000" spc="-5" dirty="0">
                <a:latin typeface="黑体"/>
                <a:cs typeface="黑体"/>
              </a:rPr>
              <a:t>2.</a:t>
            </a:r>
            <a:r>
              <a:rPr sz="4000" spc="-35" dirty="0">
                <a:latin typeface="黑体"/>
                <a:cs typeface="黑体"/>
              </a:rPr>
              <a:t> </a:t>
            </a:r>
            <a:r>
              <a:rPr sz="4000" spc="-5" dirty="0">
                <a:latin typeface="黑体"/>
                <a:cs typeface="黑体"/>
              </a:rPr>
              <a:t>不要看书、不要看书、不要看书</a:t>
            </a:r>
            <a:endParaRPr sz="4000">
              <a:latin typeface="黑体"/>
              <a:cs typeface="黑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21964" y="2362495"/>
            <a:ext cx="4696968" cy="3386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083564" cy="10835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0436" y="1898853"/>
            <a:ext cx="3526650" cy="27647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 rot="20520000">
            <a:off x="1792365" y="4532994"/>
            <a:ext cx="2086221" cy="503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965"/>
              </a:lnSpc>
            </a:pPr>
            <a:r>
              <a:rPr sz="5925" spc="-60" baseline="-1406" dirty="0">
                <a:latin typeface="黑体"/>
                <a:cs typeface="黑体"/>
              </a:rPr>
              <a:t>荒</a:t>
            </a:r>
            <a:r>
              <a:rPr sz="3950" spc="-40" dirty="0">
                <a:latin typeface="黑体"/>
                <a:cs typeface="黑体"/>
              </a:rPr>
              <a:t>废数</a:t>
            </a:r>
            <a:r>
              <a:rPr sz="3950" spc="10" dirty="0">
                <a:latin typeface="黑体"/>
                <a:cs typeface="黑体"/>
              </a:rPr>
              <a:t>周</a:t>
            </a:r>
            <a:endParaRPr sz="3950">
              <a:latin typeface="黑体"/>
              <a:cs typeface="黑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186610" y="1898904"/>
            <a:ext cx="3855072" cy="33895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 rot="1620000">
            <a:off x="8159377" y="4881367"/>
            <a:ext cx="2084373" cy="503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965"/>
              </a:lnSpc>
            </a:pPr>
            <a:r>
              <a:rPr sz="5925" spc="-37" baseline="1406" dirty="0">
                <a:latin typeface="黑体"/>
                <a:cs typeface="黑体"/>
              </a:rPr>
              <a:t>失望</a:t>
            </a:r>
            <a:r>
              <a:rPr sz="3950" spc="-25" dirty="0">
                <a:latin typeface="黑体"/>
                <a:cs typeface="黑体"/>
              </a:rPr>
              <a:t>终</a:t>
            </a:r>
            <a:r>
              <a:rPr sz="3950" spc="10" dirty="0">
                <a:latin typeface="黑体"/>
                <a:cs typeface="黑体"/>
              </a:rPr>
              <a:t>生</a:t>
            </a:r>
            <a:endParaRPr sz="3950">
              <a:latin typeface="黑体"/>
              <a:cs typeface="黑体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73980" y="6011900"/>
            <a:ext cx="2564765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>
                <a:solidFill>
                  <a:srgbClr val="6F2F9F"/>
                </a:solidFill>
                <a:latin typeface="黑体"/>
                <a:cs typeface="黑体"/>
              </a:rPr>
              <a:t>真的假的</a:t>
            </a:r>
            <a:r>
              <a:rPr sz="4000" spc="-5" dirty="0">
                <a:solidFill>
                  <a:srgbClr val="6F2F9F"/>
                </a:solidFill>
                <a:latin typeface="黑体"/>
                <a:cs typeface="黑体"/>
              </a:rPr>
              <a:t>？</a:t>
            </a:r>
            <a:endParaRPr sz="4000">
              <a:latin typeface="黑体"/>
              <a:cs typeface="黑体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6763511"/>
            <a:ext cx="12192000" cy="944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03066" y="1424546"/>
            <a:ext cx="41402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黑体"/>
                <a:cs typeface="黑体"/>
              </a:rPr>
              <a:t>1、已有明确研究方向</a:t>
            </a:r>
            <a:endParaRPr sz="24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黑体"/>
                <a:cs typeface="黑体"/>
              </a:rPr>
              <a:t>2、已有高人指路给出必读书目</a:t>
            </a:r>
            <a:endParaRPr sz="24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黑体"/>
                <a:cs typeface="黑体"/>
              </a:rPr>
              <a:t>3、不求“甚解”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96466" y="4922227"/>
            <a:ext cx="8199068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好书不是用来“啃</a:t>
            </a:r>
            <a:r>
              <a:rPr sz="3200" spc="0" dirty="0">
                <a:latin typeface="黑体"/>
                <a:cs typeface="黑体"/>
              </a:rPr>
              <a:t>”</a:t>
            </a:r>
            <a:r>
              <a:rPr sz="3200" spc="-105" dirty="0">
                <a:latin typeface="黑体"/>
                <a:cs typeface="黑体"/>
              </a:rPr>
              <a:t> </a:t>
            </a:r>
            <a:r>
              <a:rPr sz="3200" dirty="0">
                <a:latin typeface="黑体"/>
                <a:cs typeface="黑体"/>
              </a:rPr>
              <a:t>的，而是用来</a:t>
            </a:r>
            <a:r>
              <a:rPr sz="3200" dirty="0">
                <a:solidFill>
                  <a:srgbClr val="6F2F9F"/>
                </a:solidFill>
                <a:latin typeface="黑体"/>
                <a:cs typeface="黑体"/>
              </a:rPr>
              <a:t>“查</a:t>
            </a:r>
            <a:r>
              <a:rPr sz="3200" spc="0" dirty="0">
                <a:solidFill>
                  <a:srgbClr val="6F2F9F"/>
                </a:solidFill>
                <a:latin typeface="黑体"/>
                <a:cs typeface="黑体"/>
              </a:rPr>
              <a:t>” </a:t>
            </a:r>
            <a:r>
              <a:rPr sz="3200" spc="0" dirty="0">
                <a:latin typeface="黑体"/>
                <a:cs typeface="黑体"/>
              </a:rPr>
              <a:t>的</a:t>
            </a:r>
            <a:endParaRPr sz="3200" dirty="0">
              <a:latin typeface="黑体"/>
              <a:cs typeface="黑体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921910" y="243789"/>
            <a:ext cx="1040765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特</a:t>
            </a:r>
            <a:r>
              <a:rPr spc="-5" dirty="0"/>
              <a:t>例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083564" cy="10835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32120" y="3180588"/>
            <a:ext cx="620395" cy="1106805"/>
          </a:xfrm>
          <a:custGeom>
            <a:avLst/>
            <a:gdLst/>
            <a:ahLst/>
            <a:cxnLst/>
            <a:rect l="l" t="t" r="r" b="b"/>
            <a:pathLst>
              <a:path w="620395" h="1106804">
                <a:moveTo>
                  <a:pt x="464819" y="795527"/>
                </a:moveTo>
                <a:lnTo>
                  <a:pt x="155447" y="795527"/>
                </a:lnTo>
                <a:lnTo>
                  <a:pt x="155447" y="0"/>
                </a:lnTo>
                <a:lnTo>
                  <a:pt x="464819" y="0"/>
                </a:lnTo>
                <a:lnTo>
                  <a:pt x="464819" y="795527"/>
                </a:lnTo>
                <a:close/>
              </a:path>
              <a:path w="620395" h="1106804">
                <a:moveTo>
                  <a:pt x="309371" y="1106424"/>
                </a:moveTo>
                <a:lnTo>
                  <a:pt x="0" y="795527"/>
                </a:lnTo>
                <a:lnTo>
                  <a:pt x="620267" y="795527"/>
                </a:lnTo>
                <a:lnTo>
                  <a:pt x="309371" y="1106424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16295" y="3173704"/>
            <a:ext cx="652145" cy="1122045"/>
          </a:xfrm>
          <a:custGeom>
            <a:avLst/>
            <a:gdLst/>
            <a:ahLst/>
            <a:cxnLst/>
            <a:rect l="l" t="t" r="r" b="b"/>
            <a:pathLst>
              <a:path w="652145" h="1122045">
                <a:moveTo>
                  <a:pt x="164211" y="802220"/>
                </a:moveTo>
                <a:lnTo>
                  <a:pt x="164211" y="0"/>
                </a:lnTo>
                <a:lnTo>
                  <a:pt x="487349" y="0"/>
                </a:lnTo>
                <a:lnTo>
                  <a:pt x="487349" y="6349"/>
                </a:lnTo>
                <a:lnTo>
                  <a:pt x="176911" y="6349"/>
                </a:lnTo>
                <a:lnTo>
                  <a:pt x="170561" y="12699"/>
                </a:lnTo>
                <a:lnTo>
                  <a:pt x="176911" y="12699"/>
                </a:lnTo>
                <a:lnTo>
                  <a:pt x="176911" y="795870"/>
                </a:lnTo>
                <a:lnTo>
                  <a:pt x="170561" y="795870"/>
                </a:lnTo>
                <a:lnTo>
                  <a:pt x="164211" y="802220"/>
                </a:lnTo>
                <a:close/>
              </a:path>
              <a:path w="652145" h="1122045">
                <a:moveTo>
                  <a:pt x="176911" y="12699"/>
                </a:moveTo>
                <a:lnTo>
                  <a:pt x="170561" y="12699"/>
                </a:lnTo>
                <a:lnTo>
                  <a:pt x="176911" y="6349"/>
                </a:lnTo>
                <a:lnTo>
                  <a:pt x="176911" y="12699"/>
                </a:lnTo>
                <a:close/>
              </a:path>
              <a:path w="652145" h="1122045">
                <a:moveTo>
                  <a:pt x="474649" y="12699"/>
                </a:moveTo>
                <a:lnTo>
                  <a:pt x="176911" y="12699"/>
                </a:lnTo>
                <a:lnTo>
                  <a:pt x="176911" y="6349"/>
                </a:lnTo>
                <a:lnTo>
                  <a:pt x="474649" y="6349"/>
                </a:lnTo>
                <a:lnTo>
                  <a:pt x="474649" y="12699"/>
                </a:lnTo>
                <a:close/>
              </a:path>
              <a:path w="652145" h="1122045">
                <a:moveTo>
                  <a:pt x="620890" y="808570"/>
                </a:moveTo>
                <a:lnTo>
                  <a:pt x="474649" y="808570"/>
                </a:lnTo>
                <a:lnTo>
                  <a:pt x="474649" y="6349"/>
                </a:lnTo>
                <a:lnTo>
                  <a:pt x="480999" y="12699"/>
                </a:lnTo>
                <a:lnTo>
                  <a:pt x="487349" y="12699"/>
                </a:lnTo>
                <a:lnTo>
                  <a:pt x="487349" y="795870"/>
                </a:lnTo>
                <a:lnTo>
                  <a:pt x="480999" y="795870"/>
                </a:lnTo>
                <a:lnTo>
                  <a:pt x="487349" y="802220"/>
                </a:lnTo>
                <a:lnTo>
                  <a:pt x="627240" y="802220"/>
                </a:lnTo>
                <a:lnTo>
                  <a:pt x="620890" y="808570"/>
                </a:lnTo>
                <a:close/>
              </a:path>
              <a:path w="652145" h="1122045">
                <a:moveTo>
                  <a:pt x="487349" y="12699"/>
                </a:moveTo>
                <a:lnTo>
                  <a:pt x="480999" y="12699"/>
                </a:lnTo>
                <a:lnTo>
                  <a:pt x="474649" y="6349"/>
                </a:lnTo>
                <a:lnTo>
                  <a:pt x="487349" y="6349"/>
                </a:lnTo>
                <a:lnTo>
                  <a:pt x="487349" y="12699"/>
                </a:lnTo>
                <a:close/>
              </a:path>
              <a:path w="652145" h="1122045">
                <a:moveTo>
                  <a:pt x="325780" y="1121638"/>
                </a:moveTo>
                <a:lnTo>
                  <a:pt x="0" y="795870"/>
                </a:lnTo>
                <a:lnTo>
                  <a:pt x="164211" y="795870"/>
                </a:lnTo>
                <a:lnTo>
                  <a:pt x="164211" y="797725"/>
                </a:lnTo>
                <a:lnTo>
                  <a:pt x="19824" y="797725"/>
                </a:lnTo>
                <a:lnTo>
                  <a:pt x="15341" y="808570"/>
                </a:lnTo>
                <a:lnTo>
                  <a:pt x="30670" y="808570"/>
                </a:lnTo>
                <a:lnTo>
                  <a:pt x="325780" y="1103680"/>
                </a:lnTo>
                <a:lnTo>
                  <a:pt x="321284" y="1108176"/>
                </a:lnTo>
                <a:lnTo>
                  <a:pt x="339242" y="1108176"/>
                </a:lnTo>
                <a:lnTo>
                  <a:pt x="325780" y="1121638"/>
                </a:lnTo>
                <a:close/>
              </a:path>
              <a:path w="652145" h="1122045">
                <a:moveTo>
                  <a:pt x="176911" y="802220"/>
                </a:moveTo>
                <a:lnTo>
                  <a:pt x="164211" y="802220"/>
                </a:lnTo>
                <a:lnTo>
                  <a:pt x="170561" y="795870"/>
                </a:lnTo>
                <a:lnTo>
                  <a:pt x="176911" y="795870"/>
                </a:lnTo>
                <a:lnTo>
                  <a:pt x="176911" y="802220"/>
                </a:lnTo>
                <a:close/>
              </a:path>
              <a:path w="652145" h="1122045">
                <a:moveTo>
                  <a:pt x="487349" y="802220"/>
                </a:moveTo>
                <a:lnTo>
                  <a:pt x="480999" y="795870"/>
                </a:lnTo>
                <a:lnTo>
                  <a:pt x="487349" y="795870"/>
                </a:lnTo>
                <a:lnTo>
                  <a:pt x="487349" y="802220"/>
                </a:lnTo>
                <a:close/>
              </a:path>
              <a:path w="652145" h="1122045">
                <a:moveTo>
                  <a:pt x="627240" y="802220"/>
                </a:moveTo>
                <a:lnTo>
                  <a:pt x="487349" y="802220"/>
                </a:lnTo>
                <a:lnTo>
                  <a:pt x="487349" y="795870"/>
                </a:lnTo>
                <a:lnTo>
                  <a:pt x="651560" y="795870"/>
                </a:lnTo>
                <a:lnTo>
                  <a:pt x="649706" y="797725"/>
                </a:lnTo>
                <a:lnTo>
                  <a:pt x="631736" y="797725"/>
                </a:lnTo>
                <a:lnTo>
                  <a:pt x="627240" y="802220"/>
                </a:lnTo>
                <a:close/>
              </a:path>
              <a:path w="652145" h="1122045">
                <a:moveTo>
                  <a:pt x="30670" y="808570"/>
                </a:moveTo>
                <a:lnTo>
                  <a:pt x="15341" y="808570"/>
                </a:lnTo>
                <a:lnTo>
                  <a:pt x="19824" y="797725"/>
                </a:lnTo>
                <a:lnTo>
                  <a:pt x="30670" y="808570"/>
                </a:lnTo>
                <a:close/>
              </a:path>
              <a:path w="652145" h="1122045">
                <a:moveTo>
                  <a:pt x="176911" y="808570"/>
                </a:moveTo>
                <a:lnTo>
                  <a:pt x="30670" y="808570"/>
                </a:lnTo>
                <a:lnTo>
                  <a:pt x="19824" y="797725"/>
                </a:lnTo>
                <a:lnTo>
                  <a:pt x="164211" y="797725"/>
                </a:lnTo>
                <a:lnTo>
                  <a:pt x="164211" y="802220"/>
                </a:lnTo>
                <a:lnTo>
                  <a:pt x="176911" y="802220"/>
                </a:lnTo>
                <a:lnTo>
                  <a:pt x="176911" y="808570"/>
                </a:lnTo>
                <a:close/>
              </a:path>
              <a:path w="652145" h="1122045">
                <a:moveTo>
                  <a:pt x="339242" y="1108176"/>
                </a:moveTo>
                <a:lnTo>
                  <a:pt x="330276" y="1108176"/>
                </a:lnTo>
                <a:lnTo>
                  <a:pt x="325780" y="1103680"/>
                </a:lnTo>
                <a:lnTo>
                  <a:pt x="631736" y="797725"/>
                </a:lnTo>
                <a:lnTo>
                  <a:pt x="636219" y="808570"/>
                </a:lnTo>
                <a:lnTo>
                  <a:pt x="638860" y="808570"/>
                </a:lnTo>
                <a:lnTo>
                  <a:pt x="339242" y="1108176"/>
                </a:lnTo>
                <a:close/>
              </a:path>
              <a:path w="652145" h="1122045">
                <a:moveTo>
                  <a:pt x="638860" y="808570"/>
                </a:moveTo>
                <a:lnTo>
                  <a:pt x="636219" y="808570"/>
                </a:lnTo>
                <a:lnTo>
                  <a:pt x="631736" y="797725"/>
                </a:lnTo>
                <a:lnTo>
                  <a:pt x="649706" y="797725"/>
                </a:lnTo>
                <a:lnTo>
                  <a:pt x="638860" y="808570"/>
                </a:lnTo>
                <a:close/>
              </a:path>
              <a:path w="652145" h="1122045">
                <a:moveTo>
                  <a:pt x="330276" y="1108176"/>
                </a:moveTo>
                <a:lnTo>
                  <a:pt x="321284" y="1108176"/>
                </a:lnTo>
                <a:lnTo>
                  <a:pt x="325780" y="1103680"/>
                </a:lnTo>
                <a:lnTo>
                  <a:pt x="330276" y="1108176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714720" y="3355314"/>
            <a:ext cx="254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宋体"/>
                <a:cs typeface="宋体"/>
              </a:rPr>
              <a:t>总 结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6763511"/>
            <a:ext cx="12192000" cy="94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5910" y="243789"/>
            <a:ext cx="2056764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菜鸟筑</a:t>
            </a:r>
            <a:r>
              <a:rPr spc="-5" dirty="0"/>
              <a:t>基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1911" y="853389"/>
            <a:ext cx="7390765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黑体"/>
                <a:cs typeface="黑体"/>
              </a:rPr>
              <a:t>3.</a:t>
            </a:r>
            <a:r>
              <a:rPr sz="4000" spc="-35" dirty="0">
                <a:latin typeface="黑体"/>
                <a:cs typeface="黑体"/>
              </a:rPr>
              <a:t> </a:t>
            </a:r>
            <a:r>
              <a:rPr sz="4000" spc="-5" dirty="0">
                <a:latin typeface="黑体"/>
                <a:cs typeface="黑体"/>
              </a:rPr>
              <a:t>找对好基友，</a:t>
            </a:r>
            <a:r>
              <a:rPr sz="4000" spc="-5" dirty="0">
                <a:solidFill>
                  <a:srgbClr val="6F2F9F"/>
                </a:solidFill>
                <a:latin typeface="黑体"/>
                <a:cs typeface="黑体"/>
              </a:rPr>
              <a:t>连滚带爬</a:t>
            </a:r>
            <a:r>
              <a:rPr sz="4000" spc="-5" dirty="0">
                <a:latin typeface="黑体"/>
                <a:cs typeface="黑体"/>
              </a:rPr>
              <a:t>往前走</a:t>
            </a:r>
            <a:endParaRPr sz="4000">
              <a:latin typeface="黑体"/>
              <a:cs typeface="黑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7707" y="5663831"/>
            <a:ext cx="327723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黑体"/>
                <a:cs typeface="黑体"/>
              </a:rPr>
              <a:t>推翻了BP算法的B</a:t>
            </a:r>
            <a:r>
              <a:rPr sz="3200" dirty="0">
                <a:latin typeface="黑体"/>
                <a:cs typeface="黑体"/>
              </a:rPr>
              <a:t>P 算法之</a:t>
            </a:r>
            <a:r>
              <a:rPr sz="3200" spc="0" dirty="0">
                <a:latin typeface="黑体"/>
                <a:cs typeface="黑体"/>
              </a:rPr>
              <a:t>父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13488" y="5380799"/>
            <a:ext cx="591883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发</a:t>
            </a:r>
            <a:r>
              <a:rPr sz="3200" spc="-5" dirty="0">
                <a:latin typeface="黑体"/>
                <a:cs typeface="黑体"/>
              </a:rPr>
              <a:t>best</a:t>
            </a:r>
            <a:r>
              <a:rPr sz="3200" spc="-65" dirty="0">
                <a:latin typeface="黑体"/>
                <a:cs typeface="黑体"/>
              </a:rPr>
              <a:t> </a:t>
            </a:r>
            <a:r>
              <a:rPr sz="3200" spc="-5" dirty="0">
                <a:latin typeface="黑体"/>
                <a:cs typeface="黑体"/>
              </a:rPr>
              <a:t>paper</a:t>
            </a:r>
            <a:r>
              <a:rPr sz="3200" dirty="0">
                <a:latin typeface="黑体"/>
                <a:cs typeface="黑体"/>
              </a:rPr>
              <a:t>像一般人发</a:t>
            </a:r>
            <a:r>
              <a:rPr sz="3200" spc="-5" dirty="0">
                <a:latin typeface="黑体"/>
                <a:cs typeface="黑体"/>
              </a:rPr>
              <a:t>paper</a:t>
            </a:r>
            <a:r>
              <a:rPr sz="3200" spc="0" dirty="0">
                <a:latin typeface="黑体"/>
                <a:cs typeface="黑体"/>
              </a:rPr>
              <a:t>一 </a:t>
            </a:r>
            <a:r>
              <a:rPr sz="3200" dirty="0">
                <a:latin typeface="黑体"/>
                <a:cs typeface="黑体"/>
              </a:rPr>
              <a:t>样容易的神奇学</a:t>
            </a:r>
            <a:r>
              <a:rPr sz="3200" spc="0" dirty="0">
                <a:latin typeface="黑体"/>
                <a:cs typeface="黑体"/>
              </a:rPr>
              <a:t>霸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19433" y="2772198"/>
            <a:ext cx="4876449" cy="22101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2040635"/>
            <a:ext cx="2656331" cy="3297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083564" cy="10835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6763511"/>
            <a:ext cx="12192000" cy="94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3940" y="1655254"/>
            <a:ext cx="5715635" cy="34404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255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6F2F9F"/>
                </a:solidFill>
                <a:latin typeface="黑体"/>
                <a:cs typeface="黑体"/>
              </a:rPr>
              <a:t>不要停留太久</a:t>
            </a:r>
            <a:r>
              <a:rPr sz="3200" dirty="0">
                <a:latin typeface="黑体"/>
                <a:cs typeface="黑体"/>
              </a:rPr>
              <a:t>，建议</a:t>
            </a:r>
            <a:r>
              <a:rPr sz="3200" spc="0" dirty="0">
                <a:latin typeface="黑体"/>
                <a:cs typeface="黑体"/>
              </a:rPr>
              <a:t>：</a:t>
            </a:r>
            <a:endParaRPr sz="3200" dirty="0">
              <a:latin typeface="黑体"/>
              <a:cs typeface="黑体"/>
            </a:endParaRPr>
          </a:p>
          <a:p>
            <a:pPr marL="12700" marR="5080" algn="ctr">
              <a:lnSpc>
                <a:spcPct val="200000"/>
              </a:lnSpc>
            </a:pPr>
            <a:r>
              <a:rPr sz="3200" spc="-5" dirty="0">
                <a:latin typeface="黑体"/>
                <a:cs typeface="黑体"/>
              </a:rPr>
              <a:t>偏AI方向完成《深度学习》课</a:t>
            </a:r>
            <a:r>
              <a:rPr sz="3200" dirty="0">
                <a:latin typeface="黑体"/>
                <a:cs typeface="黑体"/>
              </a:rPr>
              <a:t>程 </a:t>
            </a:r>
            <a:r>
              <a:rPr sz="3200" spc="-5" dirty="0">
                <a:latin typeface="黑体"/>
                <a:cs typeface="黑体"/>
              </a:rPr>
              <a:t>偏DM方向完成《机器学习》课</a:t>
            </a:r>
            <a:r>
              <a:rPr sz="3200" dirty="0">
                <a:latin typeface="黑体"/>
                <a:cs typeface="黑体"/>
              </a:rPr>
              <a:t>程 后即可进入下一阶段展开</a:t>
            </a:r>
            <a:r>
              <a:rPr sz="3200" dirty="0">
                <a:solidFill>
                  <a:srgbClr val="6F2F9F"/>
                </a:solidFill>
                <a:latin typeface="黑体"/>
                <a:cs typeface="黑体"/>
              </a:rPr>
              <a:t>实</a:t>
            </a:r>
            <a:r>
              <a:rPr sz="3200" spc="0" dirty="0">
                <a:solidFill>
                  <a:srgbClr val="6F2F9F"/>
                </a:solidFill>
                <a:latin typeface="黑体"/>
                <a:cs typeface="黑体"/>
              </a:rPr>
              <a:t>践</a:t>
            </a:r>
            <a:endParaRPr sz="3200" dirty="0">
              <a:latin typeface="黑体"/>
              <a:cs typeface="黑体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97910" y="243789"/>
            <a:ext cx="2564765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本阶段总</a:t>
            </a:r>
            <a:r>
              <a:rPr spc="-5" dirty="0"/>
              <a:t>结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083564" cy="10835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6763511"/>
            <a:ext cx="12192000" cy="94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4959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AI</a:t>
            </a:r>
            <a:r>
              <a:rPr dirty="0"/>
              <a:t>现有入门办</a:t>
            </a:r>
            <a:r>
              <a:rPr spc="-5" dirty="0"/>
              <a:t>法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4690" y="5546090"/>
            <a:ext cx="246443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学校专业课程 火爆但难</a:t>
            </a:r>
            <a:r>
              <a:rPr sz="3200" spc="0" dirty="0">
                <a:latin typeface="黑体"/>
                <a:cs typeface="黑体"/>
              </a:rPr>
              <a:t>懂</a:t>
            </a:r>
            <a:endParaRPr sz="3200" dirty="0">
              <a:latin typeface="黑体"/>
              <a:cs typeface="黑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83094" y="5546090"/>
            <a:ext cx="368363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博客、论坛、网</a:t>
            </a:r>
            <a:r>
              <a:rPr sz="3200" spc="0" dirty="0">
                <a:latin typeface="黑体"/>
                <a:cs typeface="黑体"/>
              </a:rPr>
              <a:t>站 </a:t>
            </a:r>
            <a:r>
              <a:rPr sz="3200" dirty="0">
                <a:latin typeface="黑体"/>
                <a:cs typeface="黑体"/>
              </a:rPr>
              <a:t>品质随机、不成体</a:t>
            </a:r>
            <a:r>
              <a:rPr sz="3200" spc="0" dirty="0">
                <a:latin typeface="黑体"/>
                <a:cs typeface="黑体"/>
              </a:rPr>
              <a:t>系</a:t>
            </a:r>
            <a:endParaRPr sz="3200" dirty="0">
              <a:latin typeface="黑体"/>
              <a:cs typeface="黑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34340" y="195071"/>
            <a:ext cx="3596640" cy="5227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50991" y="2045207"/>
            <a:ext cx="5774436" cy="3029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初入江</a:t>
            </a:r>
            <a:r>
              <a:rPr spc="-5" dirty="0"/>
              <a:t>湖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87911" y="853389"/>
            <a:ext cx="6375400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黑体"/>
                <a:cs typeface="黑体"/>
              </a:rPr>
              <a:t>1.</a:t>
            </a:r>
            <a:r>
              <a:rPr sz="4000" spc="-40" dirty="0">
                <a:latin typeface="黑体"/>
                <a:cs typeface="黑体"/>
              </a:rPr>
              <a:t> </a:t>
            </a:r>
            <a:r>
              <a:rPr sz="4000" spc="-5" dirty="0">
                <a:latin typeface="黑体"/>
                <a:cs typeface="黑体"/>
              </a:rPr>
              <a:t>找到一个最高的baseline</a:t>
            </a:r>
            <a:endParaRPr sz="4000">
              <a:latin typeface="黑体"/>
              <a:cs typeface="黑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46288" y="5043347"/>
            <a:ext cx="9936112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黑体"/>
                <a:cs typeface="黑体"/>
              </a:rPr>
              <a:t>“baseline”可以理解为前人已经做出成果</a:t>
            </a:r>
            <a:r>
              <a:rPr sz="3200" dirty="0">
                <a:latin typeface="黑体"/>
                <a:cs typeface="黑体"/>
              </a:rPr>
              <a:t>， 当自己恰好需要去做相同工作时的参照</a:t>
            </a:r>
            <a:r>
              <a:rPr sz="3200" spc="0" dirty="0">
                <a:latin typeface="黑体"/>
                <a:cs typeface="黑体"/>
              </a:rPr>
              <a:t>。</a:t>
            </a:r>
            <a:endParaRPr sz="3200" dirty="0">
              <a:latin typeface="黑体"/>
              <a:cs typeface="黑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52444" y="1769364"/>
            <a:ext cx="4572000" cy="294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083564" cy="10835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5910" y="243789"/>
            <a:ext cx="2056764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初入江</a:t>
            </a:r>
            <a:r>
              <a:rPr spc="-5" dirty="0"/>
              <a:t>湖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87911" y="853389"/>
            <a:ext cx="6375400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黑体"/>
                <a:cs typeface="黑体"/>
              </a:rPr>
              <a:t>1.</a:t>
            </a:r>
            <a:r>
              <a:rPr sz="4000" spc="-40" dirty="0">
                <a:latin typeface="黑体"/>
                <a:cs typeface="黑体"/>
              </a:rPr>
              <a:t> </a:t>
            </a:r>
            <a:r>
              <a:rPr sz="4000" spc="-5" dirty="0">
                <a:latin typeface="黑体"/>
                <a:cs typeface="黑体"/>
              </a:rPr>
              <a:t>找到一个最高的baseline</a:t>
            </a:r>
            <a:endParaRPr sz="4000">
              <a:latin typeface="黑体"/>
              <a:cs typeface="黑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0623" y="5021567"/>
            <a:ext cx="44964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对某“类”问题无从下</a:t>
            </a:r>
            <a:r>
              <a:rPr sz="3200" spc="0" dirty="0">
                <a:latin typeface="黑体"/>
                <a:cs typeface="黑体"/>
              </a:rPr>
              <a:t>手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5775" y="2462783"/>
            <a:ext cx="6181725" cy="2019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57573" y="2274363"/>
            <a:ext cx="1319174" cy="967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00443" y="3113532"/>
            <a:ext cx="1577340" cy="15773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929116" y="2985516"/>
            <a:ext cx="2458212" cy="18105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479540" y="5152199"/>
            <a:ext cx="44964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对某“个”技术不明所</a:t>
            </a:r>
            <a:r>
              <a:rPr sz="3200" spc="0" dirty="0">
                <a:latin typeface="黑体"/>
                <a:cs typeface="黑体"/>
              </a:rPr>
              <a:t>以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1083564" cy="10835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6763511"/>
            <a:ext cx="12192000" cy="944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5910" y="243789"/>
            <a:ext cx="2056764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初入江</a:t>
            </a:r>
            <a:r>
              <a:rPr spc="-5" dirty="0"/>
              <a:t>湖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57910" y="853389"/>
            <a:ext cx="5105400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黑体"/>
                <a:cs typeface="黑体"/>
              </a:rPr>
              <a:t>2.</a:t>
            </a:r>
            <a:r>
              <a:rPr sz="4000" spc="-30" dirty="0">
                <a:latin typeface="黑体"/>
                <a:cs typeface="黑体"/>
              </a:rPr>
              <a:t> </a:t>
            </a:r>
            <a:r>
              <a:rPr sz="4000" spc="-5" dirty="0">
                <a:latin typeface="黑体"/>
                <a:cs typeface="黑体"/>
              </a:rPr>
              <a:t>合理追求quick</a:t>
            </a:r>
            <a:r>
              <a:rPr sz="4000" spc="-30" dirty="0">
                <a:latin typeface="黑体"/>
                <a:cs typeface="黑体"/>
              </a:rPr>
              <a:t> </a:t>
            </a:r>
            <a:r>
              <a:rPr sz="4000" spc="-5" dirty="0">
                <a:latin typeface="黑体"/>
                <a:cs typeface="黑体"/>
              </a:rPr>
              <a:t>win</a:t>
            </a:r>
            <a:endParaRPr sz="4000">
              <a:latin typeface="黑体"/>
              <a:cs typeface="黑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43200" y="5693713"/>
            <a:ext cx="6934834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为什么女生能够“不知疲倦的逛街？</a:t>
            </a:r>
            <a:r>
              <a:rPr sz="3200" spc="0" dirty="0">
                <a:latin typeface="黑体"/>
                <a:cs typeface="黑体"/>
              </a:rPr>
              <a:t>”</a:t>
            </a:r>
            <a:endParaRPr sz="3200" dirty="0">
              <a:latin typeface="黑体"/>
              <a:cs typeface="黑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05200" y="2008566"/>
            <a:ext cx="4677155" cy="33207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083564" cy="10835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6763511"/>
            <a:ext cx="12192000" cy="944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65751" y="243789"/>
            <a:ext cx="7597560" cy="18535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4000" dirty="0">
                <a:solidFill>
                  <a:srgbClr val="6F2F9F"/>
                </a:solidFill>
                <a:latin typeface="黑体"/>
                <a:cs typeface="黑体"/>
              </a:rPr>
              <a:t>初入江</a:t>
            </a:r>
            <a:r>
              <a:rPr sz="4000" spc="-5" dirty="0">
                <a:solidFill>
                  <a:srgbClr val="6F2F9F"/>
                </a:solidFill>
                <a:latin typeface="黑体"/>
                <a:cs typeface="黑体"/>
              </a:rPr>
              <a:t>湖</a:t>
            </a:r>
            <a:endParaRPr sz="4000" dirty="0">
              <a:latin typeface="黑体"/>
              <a:cs typeface="黑体"/>
            </a:endParaRPr>
          </a:p>
          <a:p>
            <a:pPr marR="5080" algn="r">
              <a:lnSpc>
                <a:spcPct val="100000"/>
              </a:lnSpc>
            </a:pPr>
            <a:r>
              <a:rPr sz="4000" spc="-5" dirty="0">
                <a:latin typeface="黑体"/>
                <a:cs typeface="黑体"/>
              </a:rPr>
              <a:t>3.</a:t>
            </a:r>
            <a:r>
              <a:rPr sz="4000" spc="-40" dirty="0">
                <a:latin typeface="黑体"/>
                <a:cs typeface="黑体"/>
              </a:rPr>
              <a:t> </a:t>
            </a:r>
            <a:r>
              <a:rPr sz="4000" spc="-5" dirty="0">
                <a:latin typeface="黑体"/>
                <a:cs typeface="黑体"/>
              </a:rPr>
              <a:t>你最大的动力往往来自DDL</a:t>
            </a:r>
            <a:endParaRPr sz="4000" dirty="0">
              <a:latin typeface="黑体"/>
              <a:cs typeface="黑体"/>
            </a:endParaRPr>
          </a:p>
          <a:p>
            <a:pPr marR="5080" algn="r">
              <a:lnSpc>
                <a:spcPct val="100000"/>
              </a:lnSpc>
            </a:pPr>
            <a:r>
              <a:rPr sz="4000" dirty="0">
                <a:latin typeface="黑体"/>
                <a:cs typeface="黑体"/>
              </a:rPr>
              <a:t>（</a:t>
            </a:r>
            <a:r>
              <a:rPr sz="4000" spc="-5" dirty="0">
                <a:latin typeface="黑体"/>
                <a:cs typeface="黑体"/>
              </a:rPr>
              <a:t>Deadline）</a:t>
            </a:r>
            <a:endParaRPr sz="4000" dirty="0">
              <a:latin typeface="黑体"/>
              <a:cs typeface="黑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41220" y="2327148"/>
            <a:ext cx="6362700" cy="3619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46376" y="2825495"/>
            <a:ext cx="6192012" cy="26197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42616" y="3022092"/>
            <a:ext cx="5262880" cy="2283460"/>
          </a:xfrm>
          <a:custGeom>
            <a:avLst/>
            <a:gdLst/>
            <a:ahLst/>
            <a:cxnLst/>
            <a:rect l="l" t="t" r="r" b="b"/>
            <a:pathLst>
              <a:path w="5262880" h="2283460">
                <a:moveTo>
                  <a:pt x="5148072" y="2282952"/>
                </a:moveTo>
                <a:lnTo>
                  <a:pt x="0" y="294131"/>
                </a:lnTo>
                <a:lnTo>
                  <a:pt x="114300" y="0"/>
                </a:lnTo>
                <a:lnTo>
                  <a:pt x="5262372" y="1988819"/>
                </a:lnTo>
                <a:lnTo>
                  <a:pt x="5148072" y="228295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34907" y="3013900"/>
            <a:ext cx="5278755" cy="2299970"/>
          </a:xfrm>
          <a:custGeom>
            <a:avLst/>
            <a:gdLst/>
            <a:ahLst/>
            <a:cxnLst/>
            <a:rect l="l" t="t" r="r" b="b"/>
            <a:pathLst>
              <a:path w="5278755" h="2299970">
                <a:moveTo>
                  <a:pt x="5160098" y="2299766"/>
                </a:moveTo>
                <a:lnTo>
                  <a:pt x="0" y="306324"/>
                </a:lnTo>
                <a:lnTo>
                  <a:pt x="118338" y="0"/>
                </a:lnTo>
                <a:lnTo>
                  <a:pt x="145525" y="10502"/>
                </a:lnTo>
                <a:lnTo>
                  <a:pt x="127901" y="10502"/>
                </a:lnTo>
                <a:lnTo>
                  <a:pt x="119697" y="14135"/>
                </a:lnTo>
                <a:lnTo>
                  <a:pt x="125615" y="16421"/>
                </a:lnTo>
                <a:lnTo>
                  <a:pt x="17309" y="296760"/>
                </a:lnTo>
                <a:lnTo>
                  <a:pt x="10502" y="296760"/>
                </a:lnTo>
                <a:lnTo>
                  <a:pt x="14135" y="304977"/>
                </a:lnTo>
                <a:lnTo>
                  <a:pt x="31772" y="304977"/>
                </a:lnTo>
                <a:lnTo>
                  <a:pt x="5152828" y="2283342"/>
                </a:lnTo>
                <a:lnTo>
                  <a:pt x="5150535" y="2289276"/>
                </a:lnTo>
                <a:lnTo>
                  <a:pt x="5164151" y="2289276"/>
                </a:lnTo>
                <a:lnTo>
                  <a:pt x="5160098" y="2299766"/>
                </a:lnTo>
                <a:close/>
              </a:path>
              <a:path w="5278755" h="2299970">
                <a:moveTo>
                  <a:pt x="125615" y="16421"/>
                </a:moveTo>
                <a:lnTo>
                  <a:pt x="119697" y="14135"/>
                </a:lnTo>
                <a:lnTo>
                  <a:pt x="127901" y="10502"/>
                </a:lnTo>
                <a:lnTo>
                  <a:pt x="125615" y="16421"/>
                </a:lnTo>
                <a:close/>
              </a:path>
              <a:path w="5278755" h="2299970">
                <a:moveTo>
                  <a:pt x="5262011" y="2000717"/>
                </a:moveTo>
                <a:lnTo>
                  <a:pt x="125615" y="16421"/>
                </a:lnTo>
                <a:lnTo>
                  <a:pt x="127901" y="10502"/>
                </a:lnTo>
                <a:lnTo>
                  <a:pt x="145525" y="10502"/>
                </a:lnTo>
                <a:lnTo>
                  <a:pt x="5278437" y="1993442"/>
                </a:lnTo>
                <a:lnTo>
                  <a:pt x="5277917" y="1994789"/>
                </a:lnTo>
                <a:lnTo>
                  <a:pt x="5264302" y="1994789"/>
                </a:lnTo>
                <a:lnTo>
                  <a:pt x="5262011" y="2000717"/>
                </a:lnTo>
                <a:close/>
              </a:path>
              <a:path w="5278755" h="2299970">
                <a:moveTo>
                  <a:pt x="14135" y="304977"/>
                </a:moveTo>
                <a:lnTo>
                  <a:pt x="10502" y="296760"/>
                </a:lnTo>
                <a:lnTo>
                  <a:pt x="16425" y="299048"/>
                </a:lnTo>
                <a:lnTo>
                  <a:pt x="14135" y="304977"/>
                </a:lnTo>
                <a:close/>
              </a:path>
              <a:path w="5278755" h="2299970">
                <a:moveTo>
                  <a:pt x="16425" y="299048"/>
                </a:moveTo>
                <a:lnTo>
                  <a:pt x="10502" y="296760"/>
                </a:lnTo>
                <a:lnTo>
                  <a:pt x="17309" y="296760"/>
                </a:lnTo>
                <a:lnTo>
                  <a:pt x="16425" y="299048"/>
                </a:lnTo>
                <a:close/>
              </a:path>
              <a:path w="5278755" h="2299970">
                <a:moveTo>
                  <a:pt x="31772" y="304977"/>
                </a:moveTo>
                <a:lnTo>
                  <a:pt x="14135" y="304977"/>
                </a:lnTo>
                <a:lnTo>
                  <a:pt x="16425" y="299048"/>
                </a:lnTo>
                <a:lnTo>
                  <a:pt x="31772" y="304977"/>
                </a:lnTo>
                <a:close/>
              </a:path>
              <a:path w="5278755" h="2299970">
                <a:moveTo>
                  <a:pt x="5267934" y="2003005"/>
                </a:moveTo>
                <a:lnTo>
                  <a:pt x="5262011" y="2000717"/>
                </a:lnTo>
                <a:lnTo>
                  <a:pt x="5264302" y="1994789"/>
                </a:lnTo>
                <a:lnTo>
                  <a:pt x="5267934" y="2003005"/>
                </a:lnTo>
                <a:close/>
              </a:path>
              <a:path w="5278755" h="2299970">
                <a:moveTo>
                  <a:pt x="5274743" y="2003005"/>
                </a:moveTo>
                <a:lnTo>
                  <a:pt x="5267934" y="2003005"/>
                </a:lnTo>
                <a:lnTo>
                  <a:pt x="5264302" y="1994789"/>
                </a:lnTo>
                <a:lnTo>
                  <a:pt x="5277917" y="1994789"/>
                </a:lnTo>
                <a:lnTo>
                  <a:pt x="5274743" y="2003005"/>
                </a:lnTo>
                <a:close/>
              </a:path>
              <a:path w="5278755" h="2299970">
                <a:moveTo>
                  <a:pt x="5164151" y="2289276"/>
                </a:moveTo>
                <a:lnTo>
                  <a:pt x="5150535" y="2289276"/>
                </a:lnTo>
                <a:lnTo>
                  <a:pt x="5158752" y="2285631"/>
                </a:lnTo>
                <a:lnTo>
                  <a:pt x="5152828" y="2283342"/>
                </a:lnTo>
                <a:lnTo>
                  <a:pt x="5262011" y="2000717"/>
                </a:lnTo>
                <a:lnTo>
                  <a:pt x="5267934" y="2003005"/>
                </a:lnTo>
                <a:lnTo>
                  <a:pt x="5274743" y="2003005"/>
                </a:lnTo>
                <a:lnTo>
                  <a:pt x="5164151" y="2289276"/>
                </a:lnTo>
                <a:close/>
              </a:path>
              <a:path w="5278755" h="2299970">
                <a:moveTo>
                  <a:pt x="5150535" y="2289276"/>
                </a:moveTo>
                <a:lnTo>
                  <a:pt x="5152828" y="2283342"/>
                </a:lnTo>
                <a:lnTo>
                  <a:pt x="5158752" y="2285631"/>
                </a:lnTo>
                <a:lnTo>
                  <a:pt x="5150535" y="228927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01111" y="3005327"/>
            <a:ext cx="5273040" cy="2251075"/>
          </a:xfrm>
          <a:custGeom>
            <a:avLst/>
            <a:gdLst/>
            <a:ahLst/>
            <a:cxnLst/>
            <a:rect l="l" t="t" r="r" b="b"/>
            <a:pathLst>
              <a:path w="5273040" h="2251075">
                <a:moveTo>
                  <a:pt x="111251" y="2250948"/>
                </a:moveTo>
                <a:lnTo>
                  <a:pt x="0" y="1955292"/>
                </a:lnTo>
                <a:lnTo>
                  <a:pt x="5160264" y="0"/>
                </a:lnTo>
                <a:lnTo>
                  <a:pt x="5273040" y="295656"/>
                </a:lnTo>
                <a:lnTo>
                  <a:pt x="111251" y="225094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92717" y="2997822"/>
            <a:ext cx="5289550" cy="2266950"/>
          </a:xfrm>
          <a:custGeom>
            <a:avLst/>
            <a:gdLst/>
            <a:ahLst/>
            <a:cxnLst/>
            <a:rect l="l" t="t" r="r" b="b"/>
            <a:pathLst>
              <a:path w="5289550" h="2266950">
                <a:moveTo>
                  <a:pt x="116319" y="2266607"/>
                </a:moveTo>
                <a:lnTo>
                  <a:pt x="0" y="1959521"/>
                </a:lnTo>
                <a:lnTo>
                  <a:pt x="5173065" y="0"/>
                </a:lnTo>
                <a:lnTo>
                  <a:pt x="5177019" y="10439"/>
                </a:lnTo>
                <a:lnTo>
                  <a:pt x="5163439" y="10439"/>
                </a:lnTo>
                <a:lnTo>
                  <a:pt x="5165686" y="16373"/>
                </a:lnTo>
                <a:lnTo>
                  <a:pt x="32064" y="1960956"/>
                </a:lnTo>
                <a:lnTo>
                  <a:pt x="14122" y="1960956"/>
                </a:lnTo>
                <a:lnTo>
                  <a:pt x="10439" y="1969147"/>
                </a:lnTo>
                <a:lnTo>
                  <a:pt x="17225" y="1969147"/>
                </a:lnTo>
                <a:lnTo>
                  <a:pt x="123695" y="2250239"/>
                </a:lnTo>
                <a:lnTo>
                  <a:pt x="117767" y="2252484"/>
                </a:lnTo>
                <a:lnTo>
                  <a:pt x="125945" y="2256180"/>
                </a:lnTo>
                <a:lnTo>
                  <a:pt x="143845" y="2256180"/>
                </a:lnTo>
                <a:lnTo>
                  <a:pt x="116319" y="2266607"/>
                </a:lnTo>
                <a:close/>
              </a:path>
              <a:path w="5289550" h="2266950">
                <a:moveTo>
                  <a:pt x="5165686" y="16373"/>
                </a:moveTo>
                <a:lnTo>
                  <a:pt x="5163439" y="10439"/>
                </a:lnTo>
                <a:lnTo>
                  <a:pt x="5171630" y="14122"/>
                </a:lnTo>
                <a:lnTo>
                  <a:pt x="5165686" y="16373"/>
                </a:lnTo>
                <a:close/>
              </a:path>
              <a:path w="5289550" h="2266950">
                <a:moveTo>
                  <a:pt x="5273016" y="299722"/>
                </a:moveTo>
                <a:lnTo>
                  <a:pt x="5165686" y="16373"/>
                </a:lnTo>
                <a:lnTo>
                  <a:pt x="5171630" y="14122"/>
                </a:lnTo>
                <a:lnTo>
                  <a:pt x="5163439" y="10439"/>
                </a:lnTo>
                <a:lnTo>
                  <a:pt x="5177019" y="10439"/>
                </a:lnTo>
                <a:lnTo>
                  <a:pt x="5285738" y="297472"/>
                </a:lnTo>
                <a:lnTo>
                  <a:pt x="5278958" y="297472"/>
                </a:lnTo>
                <a:lnTo>
                  <a:pt x="5273016" y="299722"/>
                </a:lnTo>
                <a:close/>
              </a:path>
              <a:path w="5289550" h="2266950">
                <a:moveTo>
                  <a:pt x="5275262" y="305650"/>
                </a:moveTo>
                <a:lnTo>
                  <a:pt x="5273016" y="299722"/>
                </a:lnTo>
                <a:lnTo>
                  <a:pt x="5278958" y="297472"/>
                </a:lnTo>
                <a:lnTo>
                  <a:pt x="5275262" y="305650"/>
                </a:lnTo>
                <a:close/>
              </a:path>
              <a:path w="5289550" h="2266950">
                <a:moveTo>
                  <a:pt x="5288836" y="305650"/>
                </a:moveTo>
                <a:lnTo>
                  <a:pt x="5275262" y="305650"/>
                </a:lnTo>
                <a:lnTo>
                  <a:pt x="5278958" y="297472"/>
                </a:lnTo>
                <a:lnTo>
                  <a:pt x="5285738" y="297472"/>
                </a:lnTo>
                <a:lnTo>
                  <a:pt x="5288836" y="305650"/>
                </a:lnTo>
                <a:close/>
              </a:path>
              <a:path w="5289550" h="2266950">
                <a:moveTo>
                  <a:pt x="143845" y="2256180"/>
                </a:moveTo>
                <a:lnTo>
                  <a:pt x="125945" y="2256180"/>
                </a:lnTo>
                <a:lnTo>
                  <a:pt x="123695" y="2250239"/>
                </a:lnTo>
                <a:lnTo>
                  <a:pt x="5273016" y="299722"/>
                </a:lnTo>
                <a:lnTo>
                  <a:pt x="5275262" y="305650"/>
                </a:lnTo>
                <a:lnTo>
                  <a:pt x="5288836" y="305650"/>
                </a:lnTo>
                <a:lnTo>
                  <a:pt x="5289384" y="307098"/>
                </a:lnTo>
                <a:lnTo>
                  <a:pt x="143845" y="2256180"/>
                </a:lnTo>
                <a:close/>
              </a:path>
              <a:path w="5289550" h="2266950">
                <a:moveTo>
                  <a:pt x="10439" y="1969147"/>
                </a:moveTo>
                <a:lnTo>
                  <a:pt x="14122" y="1960956"/>
                </a:lnTo>
                <a:lnTo>
                  <a:pt x="16373" y="1966899"/>
                </a:lnTo>
                <a:lnTo>
                  <a:pt x="10439" y="1969147"/>
                </a:lnTo>
                <a:close/>
              </a:path>
              <a:path w="5289550" h="2266950">
                <a:moveTo>
                  <a:pt x="16373" y="1966899"/>
                </a:moveTo>
                <a:lnTo>
                  <a:pt x="14122" y="1960956"/>
                </a:lnTo>
                <a:lnTo>
                  <a:pt x="32064" y="1960956"/>
                </a:lnTo>
                <a:lnTo>
                  <a:pt x="16373" y="1966899"/>
                </a:lnTo>
                <a:close/>
              </a:path>
              <a:path w="5289550" h="2266950">
                <a:moveTo>
                  <a:pt x="17225" y="1969147"/>
                </a:moveTo>
                <a:lnTo>
                  <a:pt x="10439" y="1969147"/>
                </a:lnTo>
                <a:lnTo>
                  <a:pt x="16373" y="1966899"/>
                </a:lnTo>
                <a:lnTo>
                  <a:pt x="17225" y="1969147"/>
                </a:lnTo>
                <a:close/>
              </a:path>
              <a:path w="5289550" h="2266950">
                <a:moveTo>
                  <a:pt x="125945" y="2256180"/>
                </a:moveTo>
                <a:lnTo>
                  <a:pt x="117767" y="2252484"/>
                </a:lnTo>
                <a:lnTo>
                  <a:pt x="123695" y="2250239"/>
                </a:lnTo>
                <a:lnTo>
                  <a:pt x="125945" y="225618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57315" y="2282951"/>
            <a:ext cx="3875532" cy="39319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94332" y="2199132"/>
            <a:ext cx="4082796" cy="40827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6383" y="4277867"/>
            <a:ext cx="1752600" cy="1752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65120" y="1772411"/>
            <a:ext cx="779145" cy="736600"/>
          </a:xfrm>
          <a:custGeom>
            <a:avLst/>
            <a:gdLst/>
            <a:ahLst/>
            <a:cxnLst/>
            <a:rect l="l" t="t" r="r" b="b"/>
            <a:pathLst>
              <a:path w="779145" h="736600">
                <a:moveTo>
                  <a:pt x="356616" y="736092"/>
                </a:moveTo>
                <a:lnTo>
                  <a:pt x="454152" y="623315"/>
                </a:lnTo>
                <a:lnTo>
                  <a:pt x="0" y="225551"/>
                </a:lnTo>
                <a:lnTo>
                  <a:pt x="196596" y="0"/>
                </a:lnTo>
                <a:lnTo>
                  <a:pt x="652271" y="397763"/>
                </a:lnTo>
                <a:lnTo>
                  <a:pt x="757543" y="397763"/>
                </a:lnTo>
                <a:lnTo>
                  <a:pt x="778764" y="707136"/>
                </a:lnTo>
                <a:lnTo>
                  <a:pt x="356616" y="736092"/>
                </a:lnTo>
                <a:close/>
              </a:path>
              <a:path w="779145" h="736600">
                <a:moveTo>
                  <a:pt x="757543" y="397763"/>
                </a:moveTo>
                <a:lnTo>
                  <a:pt x="652271" y="397763"/>
                </a:lnTo>
                <a:lnTo>
                  <a:pt x="749807" y="284988"/>
                </a:lnTo>
                <a:lnTo>
                  <a:pt x="757543" y="397763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56293" y="1763522"/>
            <a:ext cx="794385" cy="752475"/>
          </a:xfrm>
          <a:custGeom>
            <a:avLst/>
            <a:gdLst/>
            <a:ahLst/>
            <a:cxnLst/>
            <a:rect l="l" t="t" r="r" b="b"/>
            <a:pathLst>
              <a:path w="794385" h="752475">
                <a:moveTo>
                  <a:pt x="454704" y="632658"/>
                </a:moveTo>
                <a:lnTo>
                  <a:pt x="0" y="234873"/>
                </a:lnTo>
                <a:lnTo>
                  <a:pt x="205460" y="0"/>
                </a:lnTo>
                <a:lnTo>
                  <a:pt x="220486" y="13144"/>
                </a:lnTo>
                <a:lnTo>
                  <a:pt x="210832" y="13144"/>
                </a:lnTo>
                <a:lnTo>
                  <a:pt x="201879" y="13741"/>
                </a:lnTo>
                <a:lnTo>
                  <a:pt x="206655" y="17919"/>
                </a:lnTo>
                <a:lnTo>
                  <a:pt x="21572" y="229488"/>
                </a:lnTo>
                <a:lnTo>
                  <a:pt x="13131" y="229488"/>
                </a:lnTo>
                <a:lnTo>
                  <a:pt x="13728" y="238455"/>
                </a:lnTo>
                <a:lnTo>
                  <a:pt x="23380" y="238455"/>
                </a:lnTo>
                <a:lnTo>
                  <a:pt x="468522" y="627875"/>
                </a:lnTo>
                <a:lnTo>
                  <a:pt x="458889" y="627875"/>
                </a:lnTo>
                <a:lnTo>
                  <a:pt x="454704" y="632658"/>
                </a:lnTo>
                <a:close/>
              </a:path>
              <a:path w="794385" h="752475">
                <a:moveTo>
                  <a:pt x="206655" y="17919"/>
                </a:moveTo>
                <a:lnTo>
                  <a:pt x="201879" y="13741"/>
                </a:lnTo>
                <a:lnTo>
                  <a:pt x="210832" y="13144"/>
                </a:lnTo>
                <a:lnTo>
                  <a:pt x="206655" y="17919"/>
                </a:lnTo>
                <a:close/>
              </a:path>
              <a:path w="794385" h="752475">
                <a:moveTo>
                  <a:pt x="661377" y="415709"/>
                </a:moveTo>
                <a:lnTo>
                  <a:pt x="206655" y="17919"/>
                </a:lnTo>
                <a:lnTo>
                  <a:pt x="210832" y="13144"/>
                </a:lnTo>
                <a:lnTo>
                  <a:pt x="220486" y="13144"/>
                </a:lnTo>
                <a:lnTo>
                  <a:pt x="660182" y="397788"/>
                </a:lnTo>
                <a:lnTo>
                  <a:pt x="655993" y="402577"/>
                </a:lnTo>
                <a:lnTo>
                  <a:pt x="672865" y="402577"/>
                </a:lnTo>
                <a:lnTo>
                  <a:pt x="661377" y="415709"/>
                </a:lnTo>
                <a:close/>
              </a:path>
              <a:path w="794385" h="752475">
                <a:moveTo>
                  <a:pt x="13728" y="238455"/>
                </a:moveTo>
                <a:lnTo>
                  <a:pt x="13131" y="229488"/>
                </a:lnTo>
                <a:lnTo>
                  <a:pt x="17913" y="233671"/>
                </a:lnTo>
                <a:lnTo>
                  <a:pt x="13728" y="238455"/>
                </a:lnTo>
                <a:close/>
              </a:path>
              <a:path w="794385" h="752475">
                <a:moveTo>
                  <a:pt x="17913" y="233671"/>
                </a:moveTo>
                <a:lnTo>
                  <a:pt x="13131" y="229488"/>
                </a:lnTo>
                <a:lnTo>
                  <a:pt x="21572" y="229488"/>
                </a:lnTo>
                <a:lnTo>
                  <a:pt x="17913" y="233671"/>
                </a:lnTo>
                <a:close/>
              </a:path>
              <a:path w="794385" h="752475">
                <a:moveTo>
                  <a:pt x="23380" y="238455"/>
                </a:moveTo>
                <a:lnTo>
                  <a:pt x="13728" y="238455"/>
                </a:lnTo>
                <a:lnTo>
                  <a:pt x="17913" y="233671"/>
                </a:lnTo>
                <a:lnTo>
                  <a:pt x="23380" y="238455"/>
                </a:lnTo>
                <a:close/>
              </a:path>
              <a:path w="794385" h="752475">
                <a:moveTo>
                  <a:pt x="672865" y="402577"/>
                </a:moveTo>
                <a:lnTo>
                  <a:pt x="655993" y="402577"/>
                </a:lnTo>
                <a:lnTo>
                  <a:pt x="664959" y="401967"/>
                </a:lnTo>
                <a:lnTo>
                  <a:pt x="660182" y="397788"/>
                </a:lnTo>
                <a:lnTo>
                  <a:pt x="764641" y="278371"/>
                </a:lnTo>
                <a:lnTo>
                  <a:pt x="765720" y="294525"/>
                </a:lnTo>
                <a:lnTo>
                  <a:pt x="752995" y="294525"/>
                </a:lnTo>
                <a:lnTo>
                  <a:pt x="754016" y="309808"/>
                </a:lnTo>
                <a:lnTo>
                  <a:pt x="672865" y="402577"/>
                </a:lnTo>
                <a:close/>
              </a:path>
              <a:path w="794385" h="752475">
                <a:moveTo>
                  <a:pt x="754016" y="309808"/>
                </a:moveTo>
                <a:lnTo>
                  <a:pt x="752995" y="294525"/>
                </a:lnTo>
                <a:lnTo>
                  <a:pt x="764108" y="298272"/>
                </a:lnTo>
                <a:lnTo>
                  <a:pt x="754016" y="309808"/>
                </a:lnTo>
                <a:close/>
              </a:path>
              <a:path w="794385" h="752475">
                <a:moveTo>
                  <a:pt x="793929" y="716940"/>
                </a:moveTo>
                <a:lnTo>
                  <a:pt x="781202" y="716940"/>
                </a:lnTo>
                <a:lnTo>
                  <a:pt x="787107" y="710171"/>
                </a:lnTo>
                <a:lnTo>
                  <a:pt x="780750" y="710171"/>
                </a:lnTo>
                <a:lnTo>
                  <a:pt x="754016" y="309808"/>
                </a:lnTo>
                <a:lnTo>
                  <a:pt x="764108" y="298272"/>
                </a:lnTo>
                <a:lnTo>
                  <a:pt x="752995" y="294525"/>
                </a:lnTo>
                <a:lnTo>
                  <a:pt x="765720" y="294525"/>
                </a:lnTo>
                <a:lnTo>
                  <a:pt x="793477" y="710171"/>
                </a:lnTo>
                <a:lnTo>
                  <a:pt x="787107" y="710171"/>
                </a:lnTo>
                <a:lnTo>
                  <a:pt x="780778" y="710593"/>
                </a:lnTo>
                <a:lnTo>
                  <a:pt x="793505" y="710593"/>
                </a:lnTo>
                <a:lnTo>
                  <a:pt x="793929" y="716940"/>
                </a:lnTo>
                <a:close/>
              </a:path>
              <a:path w="794385" h="752475">
                <a:moveTo>
                  <a:pt x="655993" y="402577"/>
                </a:moveTo>
                <a:lnTo>
                  <a:pt x="660182" y="397788"/>
                </a:lnTo>
                <a:lnTo>
                  <a:pt x="664959" y="401967"/>
                </a:lnTo>
                <a:lnTo>
                  <a:pt x="655993" y="402577"/>
                </a:lnTo>
                <a:close/>
              </a:path>
              <a:path w="794385" h="752475">
                <a:moveTo>
                  <a:pt x="459485" y="636841"/>
                </a:moveTo>
                <a:lnTo>
                  <a:pt x="454704" y="632658"/>
                </a:lnTo>
                <a:lnTo>
                  <a:pt x="458889" y="627875"/>
                </a:lnTo>
                <a:lnTo>
                  <a:pt x="459485" y="636841"/>
                </a:lnTo>
                <a:close/>
              </a:path>
              <a:path w="794385" h="752475">
                <a:moveTo>
                  <a:pt x="467930" y="636841"/>
                </a:moveTo>
                <a:lnTo>
                  <a:pt x="459485" y="636841"/>
                </a:lnTo>
                <a:lnTo>
                  <a:pt x="458889" y="627875"/>
                </a:lnTo>
                <a:lnTo>
                  <a:pt x="468522" y="627875"/>
                </a:lnTo>
                <a:lnTo>
                  <a:pt x="472630" y="631469"/>
                </a:lnTo>
                <a:lnTo>
                  <a:pt x="467930" y="636841"/>
                </a:lnTo>
                <a:close/>
              </a:path>
              <a:path w="794385" h="752475">
                <a:moveTo>
                  <a:pt x="350240" y="752068"/>
                </a:moveTo>
                <a:lnTo>
                  <a:pt x="454704" y="632658"/>
                </a:lnTo>
                <a:lnTo>
                  <a:pt x="459485" y="636841"/>
                </a:lnTo>
                <a:lnTo>
                  <a:pt x="467930" y="636841"/>
                </a:lnTo>
                <a:lnTo>
                  <a:pt x="379993" y="737356"/>
                </a:lnTo>
                <a:lnTo>
                  <a:pt x="364693" y="738377"/>
                </a:lnTo>
                <a:lnTo>
                  <a:pt x="369900" y="748893"/>
                </a:lnTo>
                <a:lnTo>
                  <a:pt x="397804" y="748893"/>
                </a:lnTo>
                <a:lnTo>
                  <a:pt x="350240" y="752068"/>
                </a:lnTo>
                <a:close/>
              </a:path>
              <a:path w="794385" h="752475">
                <a:moveTo>
                  <a:pt x="781202" y="716940"/>
                </a:moveTo>
                <a:lnTo>
                  <a:pt x="780778" y="710593"/>
                </a:lnTo>
                <a:lnTo>
                  <a:pt x="787107" y="710171"/>
                </a:lnTo>
                <a:lnTo>
                  <a:pt x="781202" y="716940"/>
                </a:lnTo>
                <a:close/>
              </a:path>
              <a:path w="794385" h="752475">
                <a:moveTo>
                  <a:pt x="397804" y="748893"/>
                </a:moveTo>
                <a:lnTo>
                  <a:pt x="369900" y="748893"/>
                </a:lnTo>
                <a:lnTo>
                  <a:pt x="379993" y="737356"/>
                </a:lnTo>
                <a:lnTo>
                  <a:pt x="780778" y="710593"/>
                </a:lnTo>
                <a:lnTo>
                  <a:pt x="781202" y="716940"/>
                </a:lnTo>
                <a:lnTo>
                  <a:pt x="793929" y="716940"/>
                </a:lnTo>
                <a:lnTo>
                  <a:pt x="794296" y="722426"/>
                </a:lnTo>
                <a:lnTo>
                  <a:pt x="397804" y="748893"/>
                </a:lnTo>
                <a:close/>
              </a:path>
              <a:path w="794385" h="752475">
                <a:moveTo>
                  <a:pt x="369900" y="748893"/>
                </a:moveTo>
                <a:lnTo>
                  <a:pt x="364693" y="738377"/>
                </a:lnTo>
                <a:lnTo>
                  <a:pt x="379993" y="737356"/>
                </a:lnTo>
                <a:lnTo>
                  <a:pt x="369900" y="748893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 rot="2400000">
            <a:off x="2991035" y="2015242"/>
            <a:ext cx="519404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10"/>
              </a:lnSpc>
            </a:pPr>
            <a:r>
              <a:rPr sz="2700" b="1" spc="-37" baseline="1543" dirty="0">
                <a:solidFill>
                  <a:srgbClr val="FF0000"/>
                </a:solidFill>
                <a:latin typeface="宋体"/>
                <a:cs typeface="宋体"/>
              </a:rPr>
              <a:t>老</a:t>
            </a:r>
            <a:r>
              <a:rPr sz="1800" b="1" dirty="0">
                <a:solidFill>
                  <a:srgbClr val="FF0000"/>
                </a:solidFill>
                <a:latin typeface="宋体"/>
                <a:cs typeface="宋体"/>
              </a:rPr>
              <a:t>板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18515" y="3916679"/>
            <a:ext cx="779145" cy="736600"/>
          </a:xfrm>
          <a:custGeom>
            <a:avLst/>
            <a:gdLst/>
            <a:ahLst/>
            <a:cxnLst/>
            <a:rect l="l" t="t" r="r" b="b"/>
            <a:pathLst>
              <a:path w="779144" h="736600">
                <a:moveTo>
                  <a:pt x="355092" y="736092"/>
                </a:moveTo>
                <a:lnTo>
                  <a:pt x="454152" y="623316"/>
                </a:lnTo>
                <a:lnTo>
                  <a:pt x="0" y="225552"/>
                </a:lnTo>
                <a:lnTo>
                  <a:pt x="196596" y="0"/>
                </a:lnTo>
                <a:lnTo>
                  <a:pt x="650747" y="397764"/>
                </a:lnTo>
                <a:lnTo>
                  <a:pt x="757543" y="397764"/>
                </a:lnTo>
                <a:lnTo>
                  <a:pt x="778764" y="707136"/>
                </a:lnTo>
                <a:lnTo>
                  <a:pt x="355092" y="736092"/>
                </a:lnTo>
                <a:close/>
              </a:path>
              <a:path w="779144" h="736600">
                <a:moveTo>
                  <a:pt x="757543" y="397764"/>
                </a:moveTo>
                <a:lnTo>
                  <a:pt x="650747" y="397764"/>
                </a:lnTo>
                <a:lnTo>
                  <a:pt x="749808" y="284988"/>
                </a:lnTo>
                <a:lnTo>
                  <a:pt x="757543" y="397764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9029" y="3908006"/>
            <a:ext cx="794385" cy="752475"/>
          </a:xfrm>
          <a:custGeom>
            <a:avLst/>
            <a:gdLst/>
            <a:ahLst/>
            <a:cxnLst/>
            <a:rect l="l" t="t" r="r" b="b"/>
            <a:pathLst>
              <a:path w="794385" h="752475">
                <a:moveTo>
                  <a:pt x="454723" y="632664"/>
                </a:moveTo>
                <a:lnTo>
                  <a:pt x="0" y="234873"/>
                </a:lnTo>
                <a:lnTo>
                  <a:pt x="205473" y="0"/>
                </a:lnTo>
                <a:lnTo>
                  <a:pt x="220498" y="13144"/>
                </a:lnTo>
                <a:lnTo>
                  <a:pt x="210845" y="13144"/>
                </a:lnTo>
                <a:lnTo>
                  <a:pt x="201879" y="13741"/>
                </a:lnTo>
                <a:lnTo>
                  <a:pt x="206662" y="17925"/>
                </a:lnTo>
                <a:lnTo>
                  <a:pt x="21585" y="229488"/>
                </a:lnTo>
                <a:lnTo>
                  <a:pt x="13144" y="229488"/>
                </a:lnTo>
                <a:lnTo>
                  <a:pt x="13741" y="238455"/>
                </a:lnTo>
                <a:lnTo>
                  <a:pt x="23393" y="238455"/>
                </a:lnTo>
                <a:lnTo>
                  <a:pt x="468549" y="627888"/>
                </a:lnTo>
                <a:lnTo>
                  <a:pt x="458901" y="627888"/>
                </a:lnTo>
                <a:lnTo>
                  <a:pt x="454723" y="632664"/>
                </a:lnTo>
                <a:close/>
              </a:path>
              <a:path w="794385" h="752475">
                <a:moveTo>
                  <a:pt x="206662" y="17925"/>
                </a:moveTo>
                <a:lnTo>
                  <a:pt x="201879" y="13741"/>
                </a:lnTo>
                <a:lnTo>
                  <a:pt x="210845" y="13144"/>
                </a:lnTo>
                <a:lnTo>
                  <a:pt x="206662" y="17925"/>
                </a:lnTo>
                <a:close/>
              </a:path>
              <a:path w="794385" h="752475">
                <a:moveTo>
                  <a:pt x="661377" y="415709"/>
                </a:moveTo>
                <a:lnTo>
                  <a:pt x="206662" y="17925"/>
                </a:lnTo>
                <a:lnTo>
                  <a:pt x="210845" y="13144"/>
                </a:lnTo>
                <a:lnTo>
                  <a:pt x="220498" y="13144"/>
                </a:lnTo>
                <a:lnTo>
                  <a:pt x="660183" y="397802"/>
                </a:lnTo>
                <a:lnTo>
                  <a:pt x="656005" y="402577"/>
                </a:lnTo>
                <a:lnTo>
                  <a:pt x="672867" y="402577"/>
                </a:lnTo>
                <a:lnTo>
                  <a:pt x="661377" y="415709"/>
                </a:lnTo>
                <a:close/>
              </a:path>
              <a:path w="794385" h="752475">
                <a:moveTo>
                  <a:pt x="13741" y="238455"/>
                </a:moveTo>
                <a:lnTo>
                  <a:pt x="13144" y="229488"/>
                </a:lnTo>
                <a:lnTo>
                  <a:pt x="17925" y="233671"/>
                </a:lnTo>
                <a:lnTo>
                  <a:pt x="13741" y="238455"/>
                </a:lnTo>
                <a:close/>
              </a:path>
              <a:path w="794385" h="752475">
                <a:moveTo>
                  <a:pt x="17925" y="233671"/>
                </a:moveTo>
                <a:lnTo>
                  <a:pt x="13144" y="229488"/>
                </a:lnTo>
                <a:lnTo>
                  <a:pt x="21585" y="229488"/>
                </a:lnTo>
                <a:lnTo>
                  <a:pt x="17925" y="233671"/>
                </a:lnTo>
                <a:close/>
              </a:path>
              <a:path w="794385" h="752475">
                <a:moveTo>
                  <a:pt x="23393" y="238455"/>
                </a:moveTo>
                <a:lnTo>
                  <a:pt x="13741" y="238455"/>
                </a:lnTo>
                <a:lnTo>
                  <a:pt x="17925" y="233671"/>
                </a:lnTo>
                <a:lnTo>
                  <a:pt x="23393" y="238455"/>
                </a:lnTo>
                <a:close/>
              </a:path>
              <a:path w="794385" h="752475">
                <a:moveTo>
                  <a:pt x="672867" y="402577"/>
                </a:moveTo>
                <a:lnTo>
                  <a:pt x="656005" y="402577"/>
                </a:lnTo>
                <a:lnTo>
                  <a:pt x="664959" y="401980"/>
                </a:lnTo>
                <a:lnTo>
                  <a:pt x="660183" y="397802"/>
                </a:lnTo>
                <a:lnTo>
                  <a:pt x="764654" y="278384"/>
                </a:lnTo>
                <a:lnTo>
                  <a:pt x="765731" y="294525"/>
                </a:lnTo>
                <a:lnTo>
                  <a:pt x="752995" y="294525"/>
                </a:lnTo>
                <a:lnTo>
                  <a:pt x="754017" y="309831"/>
                </a:lnTo>
                <a:lnTo>
                  <a:pt x="672867" y="402577"/>
                </a:lnTo>
                <a:close/>
              </a:path>
              <a:path w="794385" h="752475">
                <a:moveTo>
                  <a:pt x="754017" y="309831"/>
                </a:moveTo>
                <a:lnTo>
                  <a:pt x="752995" y="294525"/>
                </a:lnTo>
                <a:lnTo>
                  <a:pt x="764120" y="298284"/>
                </a:lnTo>
                <a:lnTo>
                  <a:pt x="754017" y="309831"/>
                </a:lnTo>
                <a:close/>
              </a:path>
              <a:path w="794385" h="752475">
                <a:moveTo>
                  <a:pt x="793929" y="716940"/>
                </a:moveTo>
                <a:lnTo>
                  <a:pt x="781202" y="716940"/>
                </a:lnTo>
                <a:lnTo>
                  <a:pt x="787120" y="710171"/>
                </a:lnTo>
                <a:lnTo>
                  <a:pt x="780750" y="710171"/>
                </a:lnTo>
                <a:lnTo>
                  <a:pt x="754017" y="309831"/>
                </a:lnTo>
                <a:lnTo>
                  <a:pt x="764120" y="298284"/>
                </a:lnTo>
                <a:lnTo>
                  <a:pt x="752995" y="294525"/>
                </a:lnTo>
                <a:lnTo>
                  <a:pt x="765731" y="294525"/>
                </a:lnTo>
                <a:lnTo>
                  <a:pt x="793477" y="710171"/>
                </a:lnTo>
                <a:lnTo>
                  <a:pt x="787120" y="710171"/>
                </a:lnTo>
                <a:lnTo>
                  <a:pt x="780778" y="710594"/>
                </a:lnTo>
                <a:lnTo>
                  <a:pt x="793506" y="710594"/>
                </a:lnTo>
                <a:lnTo>
                  <a:pt x="793929" y="716940"/>
                </a:lnTo>
                <a:close/>
              </a:path>
              <a:path w="794385" h="752475">
                <a:moveTo>
                  <a:pt x="656005" y="402577"/>
                </a:moveTo>
                <a:lnTo>
                  <a:pt x="660183" y="397802"/>
                </a:lnTo>
                <a:lnTo>
                  <a:pt x="664959" y="401980"/>
                </a:lnTo>
                <a:lnTo>
                  <a:pt x="656005" y="402577"/>
                </a:lnTo>
                <a:close/>
              </a:path>
              <a:path w="794385" h="752475">
                <a:moveTo>
                  <a:pt x="459498" y="636841"/>
                </a:moveTo>
                <a:lnTo>
                  <a:pt x="454723" y="632664"/>
                </a:lnTo>
                <a:lnTo>
                  <a:pt x="458901" y="627888"/>
                </a:lnTo>
                <a:lnTo>
                  <a:pt x="459498" y="636841"/>
                </a:lnTo>
                <a:close/>
              </a:path>
              <a:path w="794385" h="752475">
                <a:moveTo>
                  <a:pt x="467943" y="636841"/>
                </a:moveTo>
                <a:lnTo>
                  <a:pt x="459498" y="636841"/>
                </a:lnTo>
                <a:lnTo>
                  <a:pt x="458901" y="627888"/>
                </a:lnTo>
                <a:lnTo>
                  <a:pt x="468549" y="627888"/>
                </a:lnTo>
                <a:lnTo>
                  <a:pt x="472643" y="631469"/>
                </a:lnTo>
                <a:lnTo>
                  <a:pt x="467943" y="636841"/>
                </a:lnTo>
                <a:close/>
              </a:path>
              <a:path w="794385" h="752475">
                <a:moveTo>
                  <a:pt x="350253" y="752081"/>
                </a:moveTo>
                <a:lnTo>
                  <a:pt x="454723" y="632664"/>
                </a:lnTo>
                <a:lnTo>
                  <a:pt x="459498" y="636841"/>
                </a:lnTo>
                <a:lnTo>
                  <a:pt x="467943" y="636841"/>
                </a:lnTo>
                <a:lnTo>
                  <a:pt x="380017" y="737355"/>
                </a:lnTo>
                <a:lnTo>
                  <a:pt x="364705" y="738378"/>
                </a:lnTo>
                <a:lnTo>
                  <a:pt x="369912" y="748906"/>
                </a:lnTo>
                <a:lnTo>
                  <a:pt x="397795" y="748906"/>
                </a:lnTo>
                <a:lnTo>
                  <a:pt x="350253" y="752081"/>
                </a:lnTo>
                <a:close/>
              </a:path>
              <a:path w="794385" h="752475">
                <a:moveTo>
                  <a:pt x="781202" y="716940"/>
                </a:moveTo>
                <a:lnTo>
                  <a:pt x="780778" y="710594"/>
                </a:lnTo>
                <a:lnTo>
                  <a:pt x="787120" y="710171"/>
                </a:lnTo>
                <a:lnTo>
                  <a:pt x="781202" y="716940"/>
                </a:lnTo>
                <a:close/>
              </a:path>
              <a:path w="794385" h="752475">
                <a:moveTo>
                  <a:pt x="397795" y="748906"/>
                </a:moveTo>
                <a:lnTo>
                  <a:pt x="369912" y="748906"/>
                </a:lnTo>
                <a:lnTo>
                  <a:pt x="380017" y="737355"/>
                </a:lnTo>
                <a:lnTo>
                  <a:pt x="780778" y="710594"/>
                </a:lnTo>
                <a:lnTo>
                  <a:pt x="781202" y="716940"/>
                </a:lnTo>
                <a:lnTo>
                  <a:pt x="793929" y="716940"/>
                </a:lnTo>
                <a:lnTo>
                  <a:pt x="794296" y="722426"/>
                </a:lnTo>
                <a:lnTo>
                  <a:pt x="397795" y="748906"/>
                </a:lnTo>
                <a:close/>
              </a:path>
              <a:path w="794385" h="752475">
                <a:moveTo>
                  <a:pt x="369912" y="748906"/>
                </a:moveTo>
                <a:lnTo>
                  <a:pt x="364705" y="738378"/>
                </a:lnTo>
                <a:lnTo>
                  <a:pt x="380017" y="737355"/>
                </a:lnTo>
                <a:lnTo>
                  <a:pt x="369912" y="748906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 rot="2400000">
            <a:off x="538408" y="4159548"/>
            <a:ext cx="328688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10"/>
              </a:lnSpc>
            </a:pPr>
            <a:r>
              <a:rPr sz="1800" b="1" dirty="0">
                <a:solidFill>
                  <a:srgbClr val="FF0000"/>
                </a:solidFill>
                <a:latin typeface="宋体"/>
                <a:cs typeface="宋体"/>
              </a:rPr>
              <a:t>我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0" y="0"/>
            <a:ext cx="1083564" cy="10835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6763511"/>
            <a:ext cx="12192000" cy="944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7910" y="243789"/>
            <a:ext cx="5104765" cy="1243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048000">
              <a:lnSpc>
                <a:spcPct val="100000"/>
              </a:lnSpc>
              <a:spcBef>
                <a:spcPts val="95"/>
              </a:spcBef>
            </a:pPr>
            <a:r>
              <a:rPr dirty="0"/>
              <a:t>初入江</a:t>
            </a:r>
            <a:r>
              <a:rPr spc="-5" dirty="0"/>
              <a:t>湖 </a:t>
            </a:r>
            <a:r>
              <a:rPr dirty="0">
                <a:solidFill>
                  <a:srgbClr val="000000"/>
                </a:solidFill>
              </a:rPr>
              <a:t>进入下一阶段的小建</a:t>
            </a:r>
            <a:r>
              <a:rPr spc="-5" dirty="0">
                <a:solidFill>
                  <a:srgbClr val="000000"/>
                </a:solidFill>
              </a:rPr>
              <a:t>议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39" y="2211336"/>
            <a:ext cx="5826125" cy="2585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1</a:t>
            </a:r>
            <a:r>
              <a:rPr sz="2400" b="1" spc="-5" dirty="0">
                <a:latin typeface="宋体"/>
                <a:cs typeface="宋体"/>
              </a:rPr>
              <a:t>、“大数据”并不等于“数据大</a:t>
            </a:r>
            <a:r>
              <a:rPr sz="2400" b="1" spc="-10" dirty="0">
                <a:latin typeface="宋体"/>
                <a:cs typeface="宋体"/>
              </a:rPr>
              <a:t>”；</a:t>
            </a:r>
            <a:endParaRPr sz="2400">
              <a:latin typeface="宋体"/>
              <a:cs typeface="宋体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latin typeface="Calibri"/>
                <a:cs typeface="Calibri"/>
              </a:rPr>
              <a:t>2</a:t>
            </a:r>
            <a:r>
              <a:rPr sz="2400" b="1" spc="-5" dirty="0">
                <a:latin typeface="宋体"/>
                <a:cs typeface="宋体"/>
              </a:rPr>
              <a:t>、再次强调</a:t>
            </a:r>
            <a:r>
              <a:rPr sz="2400" b="1" spc="-5" dirty="0">
                <a:latin typeface="Calibri"/>
                <a:cs typeface="Calibri"/>
              </a:rPr>
              <a:t>baseline</a:t>
            </a:r>
            <a:r>
              <a:rPr sz="2400" b="1" spc="-5" dirty="0">
                <a:latin typeface="宋体"/>
                <a:cs typeface="宋体"/>
              </a:rPr>
              <a:t>，“拿来主义”不可</a:t>
            </a:r>
            <a:r>
              <a:rPr sz="2400" b="1" spc="-10" dirty="0">
                <a:latin typeface="宋体"/>
                <a:cs typeface="宋体"/>
              </a:rPr>
              <a:t>耻</a:t>
            </a:r>
            <a:endParaRPr sz="2400">
              <a:latin typeface="宋体"/>
              <a:cs typeface="宋体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latin typeface="Calibri"/>
                <a:cs typeface="Calibri"/>
              </a:rPr>
              <a:t>3</a:t>
            </a:r>
            <a:r>
              <a:rPr sz="2400" b="1" spc="-5" dirty="0">
                <a:latin typeface="宋体"/>
                <a:cs typeface="宋体"/>
              </a:rPr>
              <a:t>、切记生搬硬套，针对性的改进</a:t>
            </a:r>
            <a:r>
              <a:rPr sz="2400" b="1" spc="-5" dirty="0">
                <a:latin typeface="Calibri"/>
                <a:cs typeface="Calibri"/>
              </a:rPr>
              <a:t>=</a:t>
            </a:r>
            <a:r>
              <a:rPr sz="2400" b="1" spc="-5" dirty="0">
                <a:latin typeface="宋体"/>
                <a:cs typeface="宋体"/>
              </a:rPr>
              <a:t>创</a:t>
            </a:r>
            <a:r>
              <a:rPr sz="2400" b="1" spc="-10" dirty="0">
                <a:latin typeface="宋体"/>
                <a:cs typeface="宋体"/>
              </a:rPr>
              <a:t>新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083564" cy="10835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6763511"/>
            <a:ext cx="12192000" cy="94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79911" y="243789"/>
            <a:ext cx="6882765" cy="1243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98700">
              <a:lnSpc>
                <a:spcPct val="100000"/>
              </a:lnSpc>
              <a:spcBef>
                <a:spcPts val="95"/>
              </a:spcBef>
            </a:pPr>
            <a:r>
              <a:rPr sz="4000" dirty="0">
                <a:solidFill>
                  <a:srgbClr val="6F2F9F"/>
                </a:solidFill>
                <a:latin typeface="黑体"/>
                <a:cs typeface="黑体"/>
              </a:rPr>
              <a:t>登堂入室及华山论</a:t>
            </a:r>
            <a:r>
              <a:rPr sz="4000" spc="-5" dirty="0">
                <a:solidFill>
                  <a:srgbClr val="6F2F9F"/>
                </a:solidFill>
                <a:latin typeface="黑体"/>
                <a:cs typeface="黑体"/>
              </a:rPr>
              <a:t>剑</a:t>
            </a:r>
            <a:endParaRPr sz="40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</a:pPr>
            <a:r>
              <a:rPr sz="4000" spc="-5" dirty="0">
                <a:latin typeface="黑体"/>
                <a:cs typeface="黑体"/>
              </a:rPr>
              <a:t>1.</a:t>
            </a:r>
            <a:r>
              <a:rPr sz="4000" spc="-45" dirty="0">
                <a:latin typeface="黑体"/>
                <a:cs typeface="黑体"/>
              </a:rPr>
              <a:t> </a:t>
            </a:r>
            <a:r>
              <a:rPr sz="4000" spc="-5" dirty="0">
                <a:latin typeface="黑体"/>
                <a:cs typeface="黑体"/>
              </a:rPr>
              <a:t>朋友圈决定了你人生的高度</a:t>
            </a:r>
            <a:endParaRPr sz="4000">
              <a:latin typeface="黑体"/>
              <a:cs typeface="黑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97735" y="1612391"/>
            <a:ext cx="7935467" cy="478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083564" cy="10835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6763511"/>
            <a:ext cx="12192000" cy="944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5910" y="243789"/>
            <a:ext cx="4596765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登堂入室及华山论剑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95911" y="853389"/>
            <a:ext cx="5866765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黑体"/>
                <a:cs typeface="黑体"/>
              </a:rPr>
              <a:t>2.</a:t>
            </a:r>
            <a:r>
              <a:rPr sz="4000" spc="-50" dirty="0">
                <a:latin typeface="黑体"/>
                <a:cs typeface="黑体"/>
              </a:rPr>
              <a:t> </a:t>
            </a:r>
            <a:r>
              <a:rPr sz="4000" spc="-5" dirty="0">
                <a:solidFill>
                  <a:srgbClr val="6F2F9F"/>
                </a:solidFill>
                <a:latin typeface="黑体"/>
                <a:cs typeface="黑体"/>
              </a:rPr>
              <a:t>选择</a:t>
            </a:r>
            <a:r>
              <a:rPr sz="4000" spc="-5" dirty="0">
                <a:latin typeface="黑体"/>
                <a:cs typeface="黑体"/>
              </a:rPr>
              <a:t>永远比努力更重要</a:t>
            </a:r>
            <a:endParaRPr sz="4000">
              <a:latin typeface="黑体"/>
              <a:cs typeface="黑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71716" y="2788920"/>
            <a:ext cx="4067555" cy="228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3712" y="2717292"/>
            <a:ext cx="4040124" cy="22890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89088" y="5576747"/>
            <a:ext cx="24644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黑体"/>
                <a:cs typeface="黑体"/>
              </a:rPr>
              <a:t>20世纪70年</a:t>
            </a:r>
            <a:r>
              <a:rPr sz="3200" spc="0" dirty="0">
                <a:latin typeface="黑体"/>
                <a:cs typeface="黑体"/>
              </a:rPr>
              <a:t>代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39507" y="5598515"/>
            <a:ext cx="24644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黑体"/>
                <a:cs typeface="黑体"/>
              </a:rPr>
              <a:t>20世纪90年</a:t>
            </a:r>
            <a:r>
              <a:rPr sz="3200" spc="0" dirty="0">
                <a:latin typeface="黑体"/>
                <a:cs typeface="黑体"/>
              </a:rPr>
              <a:t>代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083564" cy="10835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6763511"/>
            <a:ext cx="12192000" cy="94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5910" y="243789"/>
            <a:ext cx="4596765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登堂入室及华山论剑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1911" y="853389"/>
            <a:ext cx="7390765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黑体"/>
                <a:cs typeface="黑体"/>
              </a:rPr>
              <a:t>3.</a:t>
            </a:r>
            <a:r>
              <a:rPr sz="4000" spc="-35" dirty="0">
                <a:latin typeface="黑体"/>
                <a:cs typeface="黑体"/>
              </a:rPr>
              <a:t> </a:t>
            </a:r>
            <a:r>
              <a:rPr sz="4000" spc="-5" dirty="0">
                <a:latin typeface="黑体"/>
                <a:cs typeface="黑体"/>
              </a:rPr>
              <a:t>唯一的限制往往是自己的</a:t>
            </a:r>
            <a:r>
              <a:rPr sz="4000" spc="-5" dirty="0">
                <a:solidFill>
                  <a:srgbClr val="6F2F9F"/>
                </a:solidFill>
                <a:latin typeface="黑体"/>
                <a:cs typeface="黑体"/>
              </a:rPr>
              <a:t>妥协</a:t>
            </a:r>
            <a:endParaRPr sz="4000">
              <a:latin typeface="黑体"/>
              <a:cs typeface="黑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71188" y="6139256"/>
            <a:ext cx="36836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华山之巅背后的秘</a:t>
            </a:r>
            <a:r>
              <a:rPr sz="3200" spc="0" dirty="0">
                <a:latin typeface="黑体"/>
                <a:cs typeface="黑体"/>
              </a:rPr>
              <a:t>密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51091" y="2223516"/>
            <a:ext cx="4194048" cy="3119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08175" y="1691639"/>
            <a:ext cx="2356104" cy="4189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083564" cy="10835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6763511"/>
            <a:ext cx="12192000" cy="94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673590">
              <a:lnSpc>
                <a:spcPct val="100000"/>
              </a:lnSpc>
              <a:spcBef>
                <a:spcPts val="95"/>
              </a:spcBef>
            </a:pPr>
            <a:r>
              <a:rPr dirty="0"/>
              <a:t>课程目</a:t>
            </a:r>
            <a:r>
              <a:rPr spc="-5" dirty="0"/>
              <a:t>标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0155" y="947622"/>
            <a:ext cx="246443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6F2F9F"/>
                </a:solidFill>
                <a:latin typeface="黑体"/>
                <a:cs typeface="黑体"/>
              </a:rPr>
              <a:t>跨越两个鸿沟 具备进阶能</a:t>
            </a:r>
            <a:r>
              <a:rPr sz="3200" spc="0" dirty="0">
                <a:solidFill>
                  <a:srgbClr val="6F2F9F"/>
                </a:solidFill>
                <a:latin typeface="黑体"/>
                <a:cs typeface="黑体"/>
              </a:rPr>
              <a:t>力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23858" y="5735954"/>
            <a:ext cx="24644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老师觉得你</a:t>
            </a:r>
            <a:r>
              <a:rPr sz="3200" spc="0" dirty="0">
                <a:latin typeface="黑体"/>
                <a:cs typeface="黑体"/>
              </a:rPr>
              <a:t>懂</a:t>
            </a:r>
            <a:endParaRPr sz="3200" dirty="0">
              <a:latin typeface="黑体"/>
              <a:cs typeface="黑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01000" y="5735954"/>
            <a:ext cx="20580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距离实践</a:t>
            </a:r>
            <a:r>
              <a:rPr sz="3200" spc="0" dirty="0">
                <a:latin typeface="黑体"/>
                <a:cs typeface="黑体"/>
              </a:rPr>
              <a:t>远</a:t>
            </a:r>
            <a:endParaRPr sz="3200" dirty="0">
              <a:latin typeface="黑体"/>
              <a:cs typeface="黑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33600" y="2298838"/>
            <a:ext cx="3044952" cy="29231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51403" y="2312693"/>
            <a:ext cx="2437796" cy="25751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165590">
              <a:lnSpc>
                <a:spcPct val="100000"/>
              </a:lnSpc>
              <a:spcBef>
                <a:spcPts val="95"/>
              </a:spcBef>
            </a:pPr>
            <a:r>
              <a:rPr dirty="0"/>
              <a:t>知识的魅</a:t>
            </a:r>
            <a:r>
              <a:rPr spc="-5" dirty="0"/>
              <a:t>力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65234" y="5801995"/>
            <a:ext cx="16516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“智猪</a:t>
            </a:r>
            <a:r>
              <a:rPr sz="3200" spc="0" dirty="0">
                <a:latin typeface="黑体"/>
                <a:cs typeface="黑体"/>
              </a:rPr>
              <a:t>”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62119" y="1678622"/>
            <a:ext cx="327723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理工科知识不友好 穿越感受知识魅</a:t>
            </a:r>
            <a:r>
              <a:rPr sz="3200" spc="0" dirty="0">
                <a:latin typeface="黑体"/>
                <a:cs typeface="黑体"/>
              </a:rPr>
              <a:t>力</a:t>
            </a:r>
            <a:endParaRPr sz="3200" dirty="0">
              <a:latin typeface="黑体"/>
              <a:cs typeface="黑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5650" y="5801995"/>
            <a:ext cx="28708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黑体"/>
                <a:cs typeface="黑体"/>
              </a:rPr>
              <a:t>二进制VS十进</a:t>
            </a:r>
            <a:r>
              <a:rPr sz="3200" spc="0" dirty="0">
                <a:latin typeface="黑体"/>
                <a:cs typeface="黑体"/>
              </a:rPr>
              <a:t>制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05939" y="1002664"/>
            <a:ext cx="8602959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78120" y="5801995"/>
            <a:ext cx="12452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偶蹄</a:t>
            </a:r>
            <a:r>
              <a:rPr sz="3200" spc="0" dirty="0">
                <a:latin typeface="黑体"/>
                <a:cs typeface="黑体"/>
              </a:rPr>
              <a:t>目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26508" y="3026664"/>
            <a:ext cx="2540508" cy="25405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37219" y="3371088"/>
            <a:ext cx="2727960" cy="18501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4068" y="2798064"/>
            <a:ext cx="3810000" cy="2423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165590">
              <a:lnSpc>
                <a:spcPct val="100000"/>
              </a:lnSpc>
              <a:spcBef>
                <a:spcPts val="95"/>
              </a:spcBef>
            </a:pPr>
            <a:r>
              <a:rPr dirty="0"/>
              <a:t>知识的魅</a:t>
            </a:r>
            <a:r>
              <a:rPr spc="-5" dirty="0"/>
              <a:t>力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61439" y="5801995"/>
            <a:ext cx="32772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机器有几根手指</a:t>
            </a:r>
            <a:r>
              <a:rPr sz="3200" spc="0" dirty="0">
                <a:latin typeface="黑体"/>
                <a:cs typeface="黑体"/>
              </a:rPr>
              <a:t>？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39940" y="5801995"/>
            <a:ext cx="24644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强行十进制</a:t>
            </a:r>
            <a:r>
              <a:rPr sz="3200" spc="0" dirty="0">
                <a:latin typeface="黑体"/>
                <a:cs typeface="黑体"/>
              </a:rPr>
              <a:t>？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0748" y="1703832"/>
            <a:ext cx="4511040" cy="3413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82284" y="1924811"/>
            <a:ext cx="5423916" cy="3009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49590">
              <a:lnSpc>
                <a:spcPct val="100000"/>
              </a:lnSpc>
              <a:spcBef>
                <a:spcPts val="95"/>
              </a:spcBef>
            </a:pPr>
            <a:r>
              <a:rPr dirty="0"/>
              <a:t>知识产生的规</a:t>
            </a:r>
            <a:r>
              <a:rPr spc="-5" dirty="0"/>
              <a:t>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43115" y="5746750"/>
            <a:ext cx="28708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数学证明不必</a:t>
            </a:r>
            <a:r>
              <a:rPr sz="3200" spc="0" dirty="0">
                <a:latin typeface="黑体"/>
                <a:cs typeface="黑体"/>
              </a:rPr>
              <a:t>须</a:t>
            </a:r>
            <a:endParaRPr sz="3200" dirty="0">
              <a:latin typeface="黑体"/>
              <a:cs typeface="黑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36420" y="5746750"/>
            <a:ext cx="28708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知识的产生规</a:t>
            </a:r>
            <a:r>
              <a:rPr sz="3200" spc="0" dirty="0">
                <a:latin typeface="黑体"/>
                <a:cs typeface="黑体"/>
              </a:rPr>
              <a:t>律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63447" y="1893255"/>
            <a:ext cx="2024767" cy="20246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973197" y="2035060"/>
            <a:ext cx="55880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FFFFFF"/>
                </a:solidFill>
                <a:latin typeface="宋体"/>
                <a:cs typeface="宋体"/>
              </a:rPr>
              <a:t>提出 算法</a:t>
            </a:r>
            <a:endParaRPr sz="2100" dirty="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18660" y="3080511"/>
            <a:ext cx="55880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FFFFFF"/>
                </a:solidFill>
                <a:latin typeface="宋体"/>
                <a:cs typeface="宋体"/>
              </a:rPr>
              <a:t>实验 验证</a:t>
            </a:r>
            <a:endParaRPr sz="2100">
              <a:latin typeface="宋体"/>
              <a:cs typeface="宋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654552" y="3785615"/>
            <a:ext cx="286512" cy="2865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53918" y="3974642"/>
            <a:ext cx="998372" cy="9982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973197" y="4125976"/>
            <a:ext cx="55880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FFFFFF"/>
                </a:solidFill>
                <a:latin typeface="宋体"/>
                <a:cs typeface="宋体"/>
              </a:rPr>
              <a:t>数学 证明</a:t>
            </a:r>
            <a:endParaRPr sz="2100">
              <a:latin typeface="宋体"/>
              <a:cs typeface="宋体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09088" y="3829811"/>
            <a:ext cx="286512" cy="2865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08467" y="2783293"/>
            <a:ext cx="2049145" cy="11441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927745" y="3080511"/>
            <a:ext cx="55880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FFFFFF"/>
                </a:solidFill>
                <a:latin typeface="宋体"/>
                <a:cs typeface="宋体"/>
              </a:rPr>
              <a:t>实际 问题</a:t>
            </a:r>
            <a:endParaRPr sz="2100">
              <a:latin typeface="宋体"/>
              <a:cs typeface="宋体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313804" y="2092720"/>
            <a:ext cx="4698280" cy="30507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  <p:bldP spid="6" grpId="0"/>
      <p:bldP spid="7" grpId="0"/>
      <p:bldP spid="8" grpId="0" animBg="1"/>
      <p:bldP spid="9" grpId="0" animBg="1"/>
      <p:bldP spid="10" grpId="0"/>
      <p:bldP spid="11" grpId="0" animBg="1"/>
      <p:bldP spid="12" grpId="0" animBg="1"/>
      <p:bldP spid="13" grpId="0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49590">
              <a:lnSpc>
                <a:spcPct val="100000"/>
              </a:lnSpc>
              <a:spcBef>
                <a:spcPts val="95"/>
              </a:spcBef>
            </a:pPr>
            <a:r>
              <a:rPr dirty="0"/>
              <a:t>专注学术的问</a:t>
            </a:r>
            <a:r>
              <a:rPr spc="-5" dirty="0"/>
              <a:t>题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01000" y="5785487"/>
            <a:ext cx="16516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每日三</a:t>
            </a:r>
            <a:r>
              <a:rPr sz="3200" spc="0" dirty="0">
                <a:latin typeface="黑体"/>
                <a:cs typeface="黑体"/>
              </a:rPr>
              <a:t>问</a:t>
            </a:r>
            <a:endParaRPr sz="3200" dirty="0">
              <a:latin typeface="黑体"/>
              <a:cs typeface="黑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20480" y="5802198"/>
            <a:ext cx="16516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老师授</a:t>
            </a:r>
            <a:r>
              <a:rPr sz="3200" spc="0" dirty="0">
                <a:latin typeface="黑体"/>
                <a:cs typeface="黑体"/>
              </a:rPr>
              <a:t>课</a:t>
            </a:r>
            <a:endParaRPr sz="3200" dirty="0">
              <a:latin typeface="黑体"/>
              <a:cs typeface="黑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709092" y="2156660"/>
            <a:ext cx="4751387" cy="29289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84429" y="2814866"/>
            <a:ext cx="1039237" cy="10439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86254" y="2920911"/>
            <a:ext cx="635000" cy="68326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 marR="5080">
              <a:lnSpc>
                <a:spcPct val="79900"/>
              </a:lnSpc>
              <a:spcBef>
                <a:spcPts val="675"/>
              </a:spcBef>
            </a:pPr>
            <a:r>
              <a:rPr sz="2400" dirty="0">
                <a:solidFill>
                  <a:srgbClr val="1F3863"/>
                </a:solidFill>
                <a:latin typeface="微软雅黑"/>
                <a:cs typeface="微软雅黑"/>
              </a:rPr>
              <a:t>数学 证明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54083" y="2726397"/>
            <a:ext cx="520407" cy="3018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42032" y="2814866"/>
            <a:ext cx="1039237" cy="10439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243857" y="2920911"/>
            <a:ext cx="635000" cy="68326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 marR="5080">
              <a:lnSpc>
                <a:spcPct val="79900"/>
              </a:lnSpc>
              <a:spcBef>
                <a:spcPts val="675"/>
              </a:spcBef>
            </a:pPr>
            <a:r>
              <a:rPr sz="2400" dirty="0">
                <a:solidFill>
                  <a:srgbClr val="1F3863"/>
                </a:solidFill>
                <a:latin typeface="微软雅黑"/>
                <a:cs typeface="微软雅黑"/>
              </a:rPr>
              <a:t>提出 算法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46298" y="3615740"/>
            <a:ext cx="497827" cy="2806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</TotalTime>
  <Words>538</Words>
  <Application>Microsoft Office PowerPoint</Application>
  <PresentationFormat>宽屏</PresentationFormat>
  <Paragraphs>206</Paragraphs>
  <Slides>47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3" baseType="lpstr">
      <vt:lpstr>黑体</vt:lpstr>
      <vt:lpstr>宋体</vt:lpstr>
      <vt:lpstr>微软雅黑</vt:lpstr>
      <vt:lpstr>Calibri</vt:lpstr>
      <vt:lpstr>Times New Roman</vt:lpstr>
      <vt:lpstr>Office Theme</vt:lpstr>
      <vt:lpstr>青年A I  自强项目</vt:lpstr>
      <vt:lpstr>进阶实践</vt:lpstr>
      <vt:lpstr>AI热潮及AI难点</vt:lpstr>
      <vt:lpstr>AI现有入门办法</vt:lpstr>
      <vt:lpstr>课程目标</vt:lpstr>
      <vt:lpstr>知识的魅力</vt:lpstr>
      <vt:lpstr>知识的魅力</vt:lpstr>
      <vt:lpstr>知识产生的规律</vt:lpstr>
      <vt:lpstr>专注学术的问题</vt:lpstr>
      <vt:lpstr>本次授课的逻辑</vt:lpstr>
      <vt:lpstr>AI回顾</vt:lpstr>
      <vt:lpstr>AI回顾</vt:lpstr>
      <vt:lpstr>感知过程</vt:lpstr>
      <vt:lpstr>感知过程</vt:lpstr>
      <vt:lpstr>感知数据</vt:lpstr>
      <vt:lpstr>AI是大数据关键一步</vt:lpstr>
      <vt:lpstr>什么是结构化数据？</vt:lpstr>
      <vt:lpstr>感知小结</vt:lpstr>
      <vt:lpstr>认知概述</vt:lpstr>
      <vt:lpstr>PowerPoint 演示文稿</vt:lpstr>
      <vt:lpstr>计算机感知靠算法</vt:lpstr>
      <vt:lpstr>什么样的男生受欢迎</vt:lpstr>
      <vt:lpstr>图像为例</vt:lpstr>
      <vt:lpstr>计算机VS人眼</vt:lpstr>
      <vt:lpstr>人类认知图像的效果</vt:lpstr>
      <vt:lpstr>人类认知图像的原理</vt:lpstr>
      <vt:lpstr>为什么机器很笨？</vt:lpstr>
      <vt:lpstr>划拨沉寂的惊雷</vt:lpstr>
      <vt:lpstr>反馈输出</vt:lpstr>
      <vt:lpstr>1、所有突破都仅限深度神经网络</vt:lpstr>
      <vt:lpstr>PowerPoint 演示文稿</vt:lpstr>
      <vt:lpstr>第二部分：进阶办法 共享开源</vt:lpstr>
      <vt:lpstr>人才梯队</vt:lpstr>
      <vt:lpstr>PowerPoint 演示文稿</vt:lpstr>
      <vt:lpstr>菜鸟筑基</vt:lpstr>
      <vt:lpstr>PowerPoint 演示文稿</vt:lpstr>
      <vt:lpstr>特例</vt:lpstr>
      <vt:lpstr>菜鸟筑基</vt:lpstr>
      <vt:lpstr>本阶段总结</vt:lpstr>
      <vt:lpstr>初入江湖</vt:lpstr>
      <vt:lpstr>初入江湖</vt:lpstr>
      <vt:lpstr>初入江湖</vt:lpstr>
      <vt:lpstr>PowerPoint 演示文稿</vt:lpstr>
      <vt:lpstr>初入江湖 进入下一阶段的小建议</vt:lpstr>
      <vt:lpstr>PowerPoint 演示文稿</vt:lpstr>
      <vt:lpstr>登堂入室及华山论剑</vt:lpstr>
      <vt:lpstr>登堂入室及华山论剑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青年A I  自强项目</dc:title>
  <cp:lastModifiedBy>Hongtao Wang</cp:lastModifiedBy>
  <cp:revision>5</cp:revision>
  <dcterms:created xsi:type="dcterms:W3CDTF">2018-10-16T00:32:00Z</dcterms:created>
  <dcterms:modified xsi:type="dcterms:W3CDTF">2019-07-28T17:53:15Z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2018-09-30T00:00:00Z</vt:filetime>
  </property>
  <property fmtid="{D5CDD505-2E9C-101B-9397-08002B2CF9AE}" pid="3" name="Creator">
    <vt:lpwstr>WPS 演示</vt:lpwstr>
  </property>
  <property fmtid="{D5CDD505-2E9C-101B-9397-08002B2CF9AE}" pid="4" name="LastSaved">
    <vt:filetime>2018-10-16T00:00:00Z</vt:filetime>
  </property>
</Properties>
</file>